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 id="2147483758" r:id="rId3"/>
  </p:sldMasterIdLst>
  <p:notesMasterIdLst>
    <p:notesMasterId r:id="rId66"/>
  </p:notesMasterIdLst>
  <p:handoutMasterIdLst>
    <p:handoutMasterId r:id="rId67"/>
  </p:handoutMasterIdLst>
  <p:sldIdLst>
    <p:sldId id="365" r:id="rId4"/>
    <p:sldId id="352" r:id="rId5"/>
    <p:sldId id="370" r:id="rId6"/>
    <p:sldId id="369" r:id="rId7"/>
    <p:sldId id="360" r:id="rId8"/>
    <p:sldId id="372" r:id="rId9"/>
    <p:sldId id="385" r:id="rId10"/>
    <p:sldId id="386" r:id="rId11"/>
    <p:sldId id="359" r:id="rId12"/>
    <p:sldId id="366" r:id="rId13"/>
    <p:sldId id="373" r:id="rId14"/>
    <p:sldId id="374" r:id="rId15"/>
    <p:sldId id="375" r:id="rId16"/>
    <p:sldId id="383" r:id="rId17"/>
    <p:sldId id="384" r:id="rId18"/>
    <p:sldId id="357" r:id="rId19"/>
    <p:sldId id="428" r:id="rId20"/>
    <p:sldId id="391" r:id="rId21"/>
    <p:sldId id="392" r:id="rId22"/>
    <p:sldId id="393" r:id="rId23"/>
    <p:sldId id="394"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425" r:id="rId43"/>
    <p:sldId id="426" r:id="rId44"/>
    <p:sldId id="427" r:id="rId45"/>
    <p:sldId id="396" r:id="rId46"/>
    <p:sldId id="397" r:id="rId47"/>
    <p:sldId id="398" r:id="rId48"/>
    <p:sldId id="399" r:id="rId49"/>
    <p:sldId id="400" r:id="rId50"/>
    <p:sldId id="401" r:id="rId51"/>
    <p:sldId id="402" r:id="rId52"/>
    <p:sldId id="403" r:id="rId53"/>
    <p:sldId id="404" r:id="rId54"/>
    <p:sldId id="405" r:id="rId55"/>
    <p:sldId id="406" r:id="rId56"/>
    <p:sldId id="390" r:id="rId57"/>
    <p:sldId id="388" r:id="rId58"/>
    <p:sldId id="377" r:id="rId59"/>
    <p:sldId id="389" r:id="rId60"/>
    <p:sldId id="382" r:id="rId61"/>
    <p:sldId id="379" r:id="rId62"/>
    <p:sldId id="378" r:id="rId63"/>
    <p:sldId id="380" r:id="rId64"/>
    <p:sldId id="381" r:id="rId65"/>
  </p:sldIdLst>
  <p:sldSz cx="12192000" cy="6858000"/>
  <p:notesSz cx="6858000" cy="9144000"/>
  <p:embeddedFontLst>
    <p:embeddedFont>
      <p:font typeface="Calibri" panose="020F0502020204030204" pitchFamily="34" charset="0"/>
      <p:regular r:id="rId68"/>
      <p:bold r:id="rId69"/>
      <p:italic r:id="rId70"/>
      <p:boldItalic r:id="rId71"/>
    </p:embeddedFont>
    <p:embeddedFont>
      <p:font typeface="Segoe UI" panose="020B0502040204020203"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Segoe UI Symbol" panose="020B0502040204020203" pitchFamily="34" charset="0"/>
      <p:regular r:id="rId80"/>
    </p:embeddedFont>
    <p:embeddedFont>
      <p:font typeface="Verdana" panose="020B0604030504040204" pitchFamily="34" charset="0"/>
      <p:regular r:id="rId81"/>
      <p:bold r:id="rId82"/>
      <p:italic r:id="rId83"/>
      <p:boldItalic r:id="rId84"/>
    </p:embeddedFont>
    <p:embeddedFont>
      <p:font typeface="Segoe UI Semibold" panose="020B0702040204020203" pitchFamily="34" charset="0"/>
      <p:bold r:id="rId85"/>
      <p:boldItalic r:id="rId86"/>
    </p:embeddedFont>
    <p:embeddedFont>
      <p:font typeface="Segoe UI Light" panose="020B0502040204020203" pitchFamily="34" charset="0"/>
      <p:regular r:id="rId87"/>
      <p:italic r:id="rId88"/>
    </p:embeddedFont>
    <p:embeddedFont>
      <p:font typeface="ＭＳ Ｐゴシック" panose="020B0600070205080204" pitchFamily="34" charset="-128"/>
      <p:regular r:id="rId89"/>
    </p:embeddedFont>
    <p:embeddedFont>
      <p:font typeface="Segoe UI Semilight" panose="020B0402040204020203" pitchFamily="34" charset="0"/>
      <p:regular r:id="rId90"/>
      <p:italic r:id="rId91"/>
    </p:embeddedFont>
    <p:embeddedFont>
      <p:font typeface="Mangal" panose="02040503050203030202" pitchFamily="18" charset="0"/>
      <p:regular r:id="rId92"/>
    </p:embeddedFont>
    <p:embeddedFont>
      <p:font typeface="Calibri Light" panose="020F0302020204030204" pitchFamily="34" charset="0"/>
      <p:regular r:id="rId93"/>
      <p:italic r:id="rId94"/>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386"/>
            <p14:sldId id="359"/>
            <p14:sldId id="366"/>
            <p14:sldId id="373"/>
            <p14:sldId id="374"/>
            <p14:sldId id="375"/>
          </p14:sldIdLst>
        </p14:section>
        <p14:section name="Afternoon" id="{C9FEE982-7118-43F4-AF73-96DA103AD135}">
          <p14:sldIdLst>
            <p14:sldId id="383"/>
            <p14:sldId id="384"/>
            <p14:sldId id="357"/>
          </p14:sldIdLst>
        </p14:section>
        <p14:section name="Extra &amp; Parking Lot" id="{545A28E7-B45D-4E5F-B45B-0ADD1CBD9F26}">
          <p14:sldIdLst>
            <p14:sldId id="428"/>
            <p14:sldId id="391"/>
            <p14:sldId id="392"/>
            <p14:sldId id="393"/>
            <p14:sldId id="394"/>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396"/>
            <p14:sldId id="397"/>
            <p14:sldId id="398"/>
            <p14:sldId id="399"/>
            <p14:sldId id="400"/>
            <p14:sldId id="401"/>
            <p14:sldId id="402"/>
            <p14:sldId id="403"/>
            <p14:sldId id="404"/>
            <p14:sldId id="405"/>
            <p14:sldId id="406"/>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CD0"/>
    <a:srgbClr val="3399FF"/>
    <a:srgbClr val="0043C8"/>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9" autoAdjust="0"/>
    <p:restoredTop sz="80679" autoAdjust="0"/>
  </p:normalViewPr>
  <p:slideViewPr>
    <p:cSldViewPr snapToGrid="0">
      <p:cViewPr varScale="1">
        <p:scale>
          <a:sx n="92" d="100"/>
          <a:sy n="92" d="100"/>
        </p:scale>
        <p:origin x="1308"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font" Target="fonts/font26.fntdata"/><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5/15/2018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21</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389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963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71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048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157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3:06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36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1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54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1082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99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23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880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6C194-845A-48EB-9921-B2222E545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8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AE6B1-5FE6-4971-A8E7-64830DF1BDC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449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34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0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933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78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623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5/15/2018 1:11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01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526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476C194-845A-48EB-9921-B2222E54507C}"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378100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5AE6B1-5FE6-4971-A8E7-64830DF1BDCF}"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5/15/2018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860545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516483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91357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2181818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5/15/2018 1:00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497283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596559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5/15/2018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868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EC2E71-BC3B-49B8-B2BF-93DCC9B91A9A}" type="datetime1">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5/15/2018</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1"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1"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33618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947069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6E4902-292F-4370-AFC1-6D92B180E54E}"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1" i="0" u="none" strike="noStrike" kern="1200" cap="none" spc="0" normalizeH="0" baseline="0" noProof="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285087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56</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57</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58</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59</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60</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61</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10</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62</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11</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12:57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5/15/2018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1717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9568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20"/>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6"/>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6"/>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6239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772400" y="6586707"/>
            <a:ext cx="2647199"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339163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5"/>
            <a:ext cx="811784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68081" y="286313"/>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921823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6526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451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5217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70790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78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41333016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754189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37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690869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96706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24671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879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94266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63411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415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862196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0462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92405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28412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86677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513448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508500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37567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14121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8550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60239240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0.xml"/><Relationship Id="rId4"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23.xml"/><Relationship Id="rId1" Type="http://schemas.openxmlformats.org/officeDocument/2006/relationships/slideLayout" Target="../slideLayouts/slideLayout71.xml"/><Relationship Id="rId4" Type="http://schemas.openxmlformats.org/officeDocument/2006/relationships/hyperlink" Target="https://docs.microsoft.com/en-us/azure/backup/backup-try-azure-backup-in-10-min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9.xml"/><Relationship Id="rId4" Type="http://schemas.openxmlformats.org/officeDocument/2006/relationships/hyperlink" Target="https://docs.microsoft.com/en-us/azure/backup/backup-try-azure-backup-in-10-min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8.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29.xml"/><Relationship Id="rId1" Type="http://schemas.openxmlformats.org/officeDocument/2006/relationships/slideLayout" Target="../slideLayouts/slideLayout77.xml"/><Relationship Id="rId4" Type="http://schemas.openxmlformats.org/officeDocument/2006/relationships/hyperlink" Target="https://www.microsoft.com/en-us/download/details.aspx?id=5526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30.xml"/><Relationship Id="rId1" Type="http://schemas.openxmlformats.org/officeDocument/2006/relationships/slideLayout" Target="../slideLayouts/slideLayout79.xml"/><Relationship Id="rId4" Type="http://schemas.openxmlformats.org/officeDocument/2006/relationships/hyperlink" Target="https://docs.microsoft.com/en-us/azure/backup/"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87.xml"/><Relationship Id="rId6" Type="http://schemas.openxmlformats.org/officeDocument/2006/relationships/image" Target="../media/image30.png"/><Relationship Id="rId11" Type="http://schemas.openxmlformats.org/officeDocument/2006/relationships/image" Target="../media/image35.emf"/><Relationship Id="rId5" Type="http://schemas.openxmlformats.org/officeDocument/2006/relationships/image" Target="../media/image29.png"/><Relationship Id="rId10" Type="http://schemas.openxmlformats.org/officeDocument/2006/relationships/image" Target="../media/image34.emf"/><Relationship Id="rId4" Type="http://schemas.openxmlformats.org/officeDocument/2006/relationships/image" Target="../media/image28.png"/><Relationship Id="rId9" Type="http://schemas.openxmlformats.org/officeDocument/2006/relationships/image" Target="../media/image33.emf"/><Relationship Id="rId14" Type="http://schemas.openxmlformats.org/officeDocument/2006/relationships/image" Target="../media/image38.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5.xml"/><Relationship Id="rId4" Type="http://schemas.openxmlformats.org/officeDocument/2006/relationships/hyperlink" Target="https://docs.microsoft.com/en-us/azure/backup/backup-try-azure-backup-in-10-min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56.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notesSlide" Target="../notesSlides/notesSlide38.xml"/><Relationship Id="rId1" Type="http://schemas.openxmlformats.org/officeDocument/2006/relationships/slideLayout" Target="../slideLayouts/slideLayout65.xml"/><Relationship Id="rId6" Type="http://schemas.openxmlformats.org/officeDocument/2006/relationships/image" Target="../media/image16.emf"/><Relationship Id="rId11" Type="http://schemas.microsoft.com/office/2007/relationships/hdphoto" Target="../media/hdphoto3.wdp"/><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s://docs.microsoft.com/en-us/azure/backup/backup-try-azure-backup-in-10-min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566698"/>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endParaRPr lang="en-US" sz="1400" dirty="0">
              <a:solidFill>
                <a:schemeClr val="tx1"/>
              </a:solidFill>
            </a:endParaRP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Carla Staeben,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4416135" y="1276408"/>
            <a:ext cx="5839691" cy="1060211"/>
          </a:xfrm>
        </p:spPr>
        <p:txBody>
          <a:bodyPr/>
          <a:lstStyle/>
          <a:p>
            <a:pPr lvl="0" algn="r"/>
            <a:r>
              <a:rPr lang="en-US" sz="1600" b="1" dirty="0" err="1">
                <a:solidFill>
                  <a:srgbClr val="FFC000"/>
                </a:solidFill>
              </a:rPr>
              <a:t>WiFi</a:t>
            </a:r>
            <a:r>
              <a:rPr lang="en-US" sz="1600" b="1" dirty="0">
                <a:solidFill>
                  <a:srgbClr val="FFC000"/>
                </a:solidFill>
              </a:rPr>
              <a:t>:  MSFTGUEST &gt; Open Browser  </a:t>
            </a:r>
          </a:p>
          <a:p>
            <a:pPr lvl="0" algn="r"/>
            <a:r>
              <a:rPr lang="en-US" sz="1600" b="1" dirty="0">
                <a:solidFill>
                  <a:srgbClr val="FFC000"/>
                </a:solidFill>
              </a:rPr>
              <a:t>Code: </a:t>
            </a:r>
            <a:r>
              <a:rPr lang="en-US" sz="1800" b="1" dirty="0">
                <a:solidFill>
                  <a:srgbClr val="FFC000"/>
                </a:solidFill>
              </a:rPr>
              <a:t>MSEVENT359YQ</a:t>
            </a:r>
          </a:p>
          <a:p>
            <a:pPr lvl="0" algn="ctr"/>
            <a:r>
              <a:rPr lang="en-US" sz="3200" b="1" dirty="0">
                <a:solidFill>
                  <a:srgbClr val="FFC000"/>
                </a:solidFill>
              </a:rPr>
              <a:t>Laptop password: Password.1</a:t>
            </a:r>
            <a:endParaRPr lang="en-US" sz="2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graphicFrame>
        <p:nvGraphicFramePr>
          <p:cNvPr id="8" name="Table 7">
            <a:extLst>
              <a:ext uri="{FF2B5EF4-FFF2-40B4-BE49-F238E27FC236}">
                <a16:creationId xmlns:a16="http://schemas.microsoft.com/office/drawing/2014/main" id="{CA45DAF4-C176-4A9B-9BDF-ACD889169C46}"/>
              </a:ext>
            </a:extLst>
          </p:cNvPr>
          <p:cNvGraphicFramePr>
            <a:graphicFrameLocks noGrp="1"/>
          </p:cNvGraphicFramePr>
          <p:nvPr>
            <p:extLst/>
          </p:nvPr>
        </p:nvGraphicFramePr>
        <p:xfrm>
          <a:off x="689100" y="4199825"/>
          <a:ext cx="5142152" cy="1685030"/>
        </p:xfrm>
        <a:graphic>
          <a:graphicData uri="http://schemas.openxmlformats.org/drawingml/2006/table">
            <a:tbl>
              <a:tblPr firstRow="1" firstCol="1" bandRow="1">
                <a:tableStyleId>{93296810-A885-4BE3-A3E7-6D5BEEA58F35}</a:tableStyleId>
              </a:tblPr>
              <a:tblGrid>
                <a:gridCol w="955464">
                  <a:extLst>
                    <a:ext uri="{9D8B030D-6E8A-4147-A177-3AD203B41FA5}">
                      <a16:colId xmlns:a16="http://schemas.microsoft.com/office/drawing/2014/main" val="4175684789"/>
                    </a:ext>
                  </a:extLst>
                </a:gridCol>
                <a:gridCol w="2364028">
                  <a:extLst>
                    <a:ext uri="{9D8B030D-6E8A-4147-A177-3AD203B41FA5}">
                      <a16:colId xmlns:a16="http://schemas.microsoft.com/office/drawing/2014/main" val="1461180872"/>
                    </a:ext>
                  </a:extLst>
                </a:gridCol>
                <a:gridCol w="327716">
                  <a:extLst>
                    <a:ext uri="{9D8B030D-6E8A-4147-A177-3AD203B41FA5}">
                      <a16:colId xmlns:a16="http://schemas.microsoft.com/office/drawing/2014/main" val="1326502014"/>
                    </a:ext>
                  </a:extLst>
                </a:gridCol>
                <a:gridCol w="1494944">
                  <a:extLst>
                    <a:ext uri="{9D8B030D-6E8A-4147-A177-3AD203B41FA5}">
                      <a16:colId xmlns:a16="http://schemas.microsoft.com/office/drawing/2014/main" val="92711663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gridSpan="2">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hMerge="1">
                  <a:txBody>
                    <a:bodyPr/>
                    <a:lstStyle/>
                    <a:p>
                      <a:pPr marL="0" marR="0" algn="ctr">
                        <a:lnSpc>
                          <a:spcPct val="107000"/>
                        </a:lnSpc>
                        <a:spcBef>
                          <a:spcPts val="0"/>
                        </a:spcBef>
                        <a:spcAft>
                          <a:spcPts val="0"/>
                        </a:spcAft>
                      </a:pP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tc hMerge="1">
                  <a:txBody>
                    <a:bodyPr/>
                    <a:lstStyle/>
                    <a:p>
                      <a:pPr marL="0" marR="0" algn="ctr">
                        <a:lnSpc>
                          <a:spcPct val="107000"/>
                        </a:lnSpc>
                        <a:spcBef>
                          <a:spcPts val="0"/>
                        </a:spcBef>
                        <a:spcAft>
                          <a:spcPts val="0"/>
                        </a:spcAft>
                      </a:pP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hMerge="1">
                  <a:txBody>
                    <a:bodyPr/>
                    <a:lstStyle/>
                    <a:p>
                      <a:pPr marL="0" marR="0">
                        <a:lnSpc>
                          <a:spcPct val="107000"/>
                        </a:lnSpc>
                        <a:spcBef>
                          <a:spcPts val="0"/>
                        </a:spcBef>
                        <a:spcAft>
                          <a:spcPts val="0"/>
                        </a:spcAft>
                      </a:pPr>
                      <a:r>
                        <a:rPr lang="en-US" sz="1200" kern="1200">
                          <a:effectLst/>
                        </a:rPr>
                        <a:t>Ryan Sockalosky</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gridSpan="2">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hMerge="1">
                  <a:txBody>
                    <a:bodyPr/>
                    <a:lstStyle/>
                    <a:p>
                      <a:pPr marL="0" marR="0">
                        <a:lnSpc>
                          <a:spcPct val="107000"/>
                        </a:lnSpc>
                        <a:spcBef>
                          <a:spcPts val="0"/>
                        </a:spcBef>
                        <a:spcAft>
                          <a:spcPts val="0"/>
                        </a:spcAft>
                      </a:pPr>
                      <a:r>
                        <a:rPr lang="en-US" sz="1200" kern="1200">
                          <a:effectLst/>
                        </a:rPr>
                        <a:t>Dan Stolts</a:t>
                      </a:r>
                      <a:endParaRPr lang="en-US" sz="1200" kern="1200" dirty="0">
                        <a:solidFill>
                          <a:schemeClr val="dk1"/>
                        </a:solidFill>
                        <a:effectLst/>
                        <a:latin typeface="Calibri" panose="020F0502020204030204"/>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Calibri" panose="020F0502020204030204"/>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hMerge="1">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tc hMerge="1">
                  <a:txBody>
                    <a:bodyPr/>
                    <a:lstStyle/>
                    <a:p>
                      <a:pPr marL="0" marR="0" algn="ctr" defTabSz="914400" rtl="0" eaLnBrk="1" latinLnBrk="0" hangingPunct="1">
                        <a:lnSpc>
                          <a:spcPct val="107000"/>
                        </a:lnSpc>
                        <a:spcBef>
                          <a:spcPts val="0"/>
                        </a:spcBef>
                        <a:spcAft>
                          <a:spcPts val="0"/>
                        </a:spcAft>
                      </a:pPr>
                      <a:endParaRPr lang="en-US" sz="1200" kern="1200" dirty="0">
                        <a:solidFill>
                          <a:schemeClr val="dk1"/>
                        </a:solidFill>
                        <a:effectLst/>
                        <a:latin typeface="+mn-lt"/>
                        <a:ea typeface="+mn-ea"/>
                        <a:cs typeface="+mn-cs"/>
                      </a:endParaRPr>
                    </a:p>
                  </a:txBody>
                  <a:tcPr marL="73025" marR="73025" marT="18415" marB="18415">
                    <a:solidFill>
                      <a:srgbClr val="FFC000"/>
                    </a:solidFill>
                  </a:tcPr>
                </a:tc>
                <a:extLst>
                  <a:ext uri="{0D108BD9-81ED-4DB2-BD59-A6C34878D82A}">
                    <a16:rowId xmlns:a16="http://schemas.microsoft.com/office/drawing/2014/main" val="180956455"/>
                  </a:ext>
                </a:extLst>
              </a:tr>
            </a:tbl>
          </a:graphicData>
        </a:graphic>
      </p:graphicFrame>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3134240" y="1379867"/>
            <a:ext cx="2899063" cy="369332"/>
          </a:xfrm>
          <a:prstGeom prst="rect">
            <a:avLst/>
          </a:prstGeom>
          <a:noFill/>
        </p:spPr>
        <p:txBody>
          <a:bodyPr wrap="square" rtlCol="0">
            <a:spAutoFit/>
          </a:bodyPr>
          <a:lstStyle/>
          <a:p>
            <a:r>
              <a:rPr lang="en-US" dirty="0"/>
              <a:t>-size “Standard_D1”</a:t>
            </a:r>
          </a:p>
        </p:txBody>
      </p:sp>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sp>
        <p:nvSpPr>
          <p:cNvPr id="10" name="Title 3"/>
          <p:cNvSpPr txBox="1">
            <a:spLocks/>
          </p:cNvSpPr>
          <p:nvPr/>
        </p:nvSpPr>
        <p:spPr>
          <a:xfrm>
            <a:off x="418645" y="221232"/>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rgbClr val="0078D7"/>
                </a:solidFill>
                <a:effectLst/>
                <a:uLnTx/>
                <a:uFillTx/>
                <a:latin typeface="Calibri" panose="020F0502020204030204" pitchFamily="34" charset="0"/>
                <a:ea typeface="+mn-ea"/>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765" b="0" i="0" u="none" strike="noStrike" kern="0" cap="none" spc="49" normalizeH="0" baseline="0" noProof="0" dirty="0">
                <a:ln>
                  <a:noFill/>
                </a:ln>
                <a:solidFill>
                  <a:srgbClr val="0078D7"/>
                </a:solidFill>
                <a:effectLst/>
                <a:uLnTx/>
                <a:uFillTx/>
                <a:latin typeface="Calibri" panose="020F0502020204030204" pitchFamily="34" charset="0"/>
                <a:ea typeface="+mn-ea"/>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marL="0" marR="0" lvl="0" indent="0" algn="l" defTabSz="913330" rtl="0" eaLnBrk="1" fontAlgn="base" latinLnBrk="0" hangingPunct="1">
              <a:lnSpc>
                <a:spcPct val="90000"/>
              </a:lnSpc>
              <a:spcBef>
                <a:spcPct val="20000"/>
              </a:spcBef>
              <a:spcAft>
                <a:spcPct val="0"/>
              </a:spcAft>
              <a:buClrTx/>
              <a:buSzPct val="90000"/>
              <a:buFontTx/>
              <a:buNone/>
              <a:tabLst/>
              <a:defRPr/>
            </a:pPr>
            <a:r>
              <a:rPr kumimoji="0" lang="en-US" sz="1372" b="0" i="0" u="none" strike="noStrike" kern="1200" cap="none" spc="0" normalizeH="0" baseline="0" noProof="0" dirty="0">
                <a:ln>
                  <a:noFill/>
                </a:ln>
                <a:solidFill>
                  <a:srgbClr val="969696"/>
                </a:solidFill>
                <a:effectLst/>
                <a:uLnTx/>
                <a:uFillTx/>
                <a:latin typeface="Calibri" panose="020F0502020204030204" pitchFamily="34" charset="0"/>
                <a:ea typeface="ＭＳ Ｐゴシック"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969696"/>
                      </a:gs>
                      <a:gs pos="30000">
                        <a:srgbClr val="969696"/>
                      </a:gs>
                    </a:gsLst>
                    <a:lin ang="5400000" scaled="0"/>
                  </a:gradFill>
                  <a:effectLst/>
                  <a:uLnTx/>
                  <a:uFillTx/>
                  <a:latin typeface="Calibri" panose="020F0502020204030204" pitchFamily="34" charset="0"/>
                  <a:ea typeface="+mn-ea"/>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Segoe UI" pitchFamily="34" charset="0"/>
                  <a:cs typeface="Calibri" panose="020F0502020204030204" pitchFamily="34" charset="0"/>
                </a:rPr>
                <a:t>Backup</a:t>
              </a:r>
            </a:p>
          </p:txBody>
        </p:sp>
      </p:grpSp>
      <p:sp>
        <p:nvSpPr>
          <p:cNvPr id="2" name="Text Placeholder 1">
            <a:extLst>
              <a:ext uri="{FF2B5EF4-FFF2-40B4-BE49-F238E27FC236}">
                <a16:creationId xmlns:a16="http://schemas.microsoft.com/office/drawing/2014/main" id="{115B76B9-9F28-42C8-AFFD-B7CD9055F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4AAD-4FB0-42F5-90FE-B9F06DB6BC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F728D0-D9B3-4536-8CAF-27AB95B7790A}"/>
              </a:ext>
            </a:extLst>
          </p:cNvPr>
          <p:cNvSpPr>
            <a:spLocks noGrp="1"/>
          </p:cNvSpPr>
          <p:nvPr>
            <p:ph type="body" sz="quarter" idx="11"/>
          </p:nvPr>
        </p:nvSpPr>
        <p:spPr/>
        <p:txBody>
          <a:bodyPr/>
          <a:lstStyle/>
          <a:p>
            <a:r>
              <a:rPr lang="en-US" sz="2800" b="1" dirty="0"/>
              <a:t>RPO “Recover Point Objective” &amp; RTO “Recover Time Objective </a:t>
            </a:r>
            <a:r>
              <a:rPr lang="en-US" sz="2800" dirty="0"/>
              <a:t>are time intervals, typically expressed in number of hours</a:t>
            </a:r>
          </a:p>
          <a:p>
            <a:endParaRPr lang="en-US" sz="1100" b="1" dirty="0"/>
          </a:p>
          <a:p>
            <a:r>
              <a:rPr lang="en-US" sz="2800" b="1" dirty="0"/>
              <a:t>RPO</a:t>
            </a:r>
            <a:r>
              <a:rPr lang="en-US" sz="2800" dirty="0"/>
              <a:t> is the maximum targeted time that data can be lost (in time)—it is the amount of time between backup, replication, or synchronization. It answers the question, “What is an acceptable amount of data loss?” It is usually </a:t>
            </a:r>
            <a:r>
              <a:rPr lang="en-US" sz="2800" i="1" dirty="0"/>
              <a:t>much</a:t>
            </a:r>
            <a:r>
              <a:rPr lang="en-US" sz="2800" dirty="0"/>
              <a:t> smaller than RTO.</a:t>
            </a:r>
          </a:p>
          <a:p>
            <a:endParaRPr lang="en-US" sz="1100" b="1" dirty="0"/>
          </a:p>
          <a:p>
            <a:r>
              <a:rPr lang="en-US" sz="2800" b="1" dirty="0"/>
              <a:t>RTO</a:t>
            </a:r>
            <a:r>
              <a:rPr lang="en-US" sz="2800" dirty="0"/>
              <a:t> is how long it takes (in time) to restore services after a disaster. It answers the question, “How long will it take to get service back up?”</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19894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3F5-C35F-4AE1-9E10-32B08FDF24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33232-0D3A-448C-A52C-2C9096D6CA9F}"/>
              </a:ext>
            </a:extLst>
          </p:cNvPr>
          <p:cNvSpPr>
            <a:spLocks noGrp="1"/>
          </p:cNvSpPr>
          <p:nvPr>
            <p:ph type="body" sz="quarter" idx="11"/>
          </p:nvPr>
        </p:nvSpPr>
        <p:spPr/>
        <p:txBody>
          <a:bodyPr/>
          <a:lstStyle/>
          <a:p>
            <a:r>
              <a:rPr lang="en-US" sz="3200" b="1" dirty="0"/>
              <a:t>An asynchronous operation is one that transpires sequentially: first one action, and then another. </a:t>
            </a:r>
            <a:r>
              <a:rPr lang="en-US" sz="32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a:p>
            <a:endParaRPr lang="en-US" dirty="0"/>
          </a:p>
        </p:txBody>
      </p:sp>
      <p:sp>
        <p:nvSpPr>
          <p:cNvPr id="5" name="Text Placeholder 4"/>
          <p:cNvSpPr>
            <a:spLocks noGrp="1"/>
          </p:cNvSpPr>
          <p:nvPr>
            <p:ph type="body" sz="quarter" idx="10"/>
          </p:nvPr>
        </p:nvSpPr>
        <p:spPr/>
        <p:txBody>
          <a:bodyPr/>
          <a:lstStyle/>
          <a:p>
            <a:endParaRPr lang="en-US" sz="3600" dirty="0"/>
          </a:p>
        </p:txBody>
      </p:sp>
    </p:spTree>
    <p:extLst>
      <p:ext uri="{BB962C8B-B14F-4D97-AF65-F5344CB8AC3E}">
        <p14:creationId xmlns:p14="http://schemas.microsoft.com/office/powerpoint/2010/main" val="42600138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D546-0159-4155-B30F-62DE604916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72BAC4-3E03-4EA6-B403-26ECAFC4DFE1}"/>
              </a:ext>
            </a:extLst>
          </p:cNvPr>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475329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Recovery Point Objective (RPO) and Recovery Time Objective (RTO)</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Drivers of solution cost</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Minimal </a:t>
            </a:r>
            <a:r>
              <a:rPr kumimoji="0" lang="en-US" sz="2000" b="0"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data loss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Reduce downtime </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Availability: Storage redundancy &amp;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Blob storage: (LRS, GRS, RA-GRS), SLAs</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Synchronous vs asynchronous (how data is written)</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SQL Server Always On Availability Groups (replication for availability)</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2000" b="1"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Network connectivity</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Application connectivity post failover</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IP management </a:t>
            </a:r>
          </a:p>
          <a:p>
            <a:pPr marL="0" marR="0" lvl="0" indent="0" algn="l" defTabSz="878727" rtl="0" eaLnBrk="1" fontAlgn="base" latinLnBrk="0" hangingPunct="1">
              <a:lnSpc>
                <a:spcPct val="100000"/>
              </a:lnSpc>
              <a:spcBef>
                <a:spcPct val="0"/>
              </a:spcBef>
              <a:spcAft>
                <a:spcPts val="600"/>
              </a:spcAft>
              <a:buClrTx/>
              <a:buSzTx/>
              <a:buFontTx/>
              <a:buNone/>
              <a:tabLst/>
              <a:defRPr/>
            </a:pPr>
            <a:r>
              <a:rPr kumimoji="0" lang="en-US" sz="20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	Load balancers</a:t>
            </a:r>
          </a:p>
        </p:txBody>
      </p:sp>
      <p:sp>
        <p:nvSpPr>
          <p:cNvPr id="5" name="Text Placeholder 4">
            <a:extLst>
              <a:ext uri="{FF2B5EF4-FFF2-40B4-BE49-F238E27FC236}">
                <a16:creationId xmlns:a16="http://schemas.microsoft.com/office/drawing/2014/main" id="{6F946669-4BC8-4A71-A21E-88D516581CD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br>
            <a:r>
              <a:rPr kumimoji="0" lang="en-US" sz="1029"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Automated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Policy-based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Orchestrated</a:t>
            </a:r>
          </a:p>
          <a:p>
            <a:pPr marL="0" marR="0" lvl="0" indent="0" algn="r" defTabSz="914367" rtl="0" eaLnBrk="1" fontAlgn="auto" latinLnBrk="0" hangingPunct="1">
              <a:lnSpc>
                <a:spcPct val="90000"/>
              </a:lnSpc>
              <a:spcBef>
                <a:spcPts val="0"/>
              </a:spcBef>
              <a:spcAft>
                <a:spcPts val="576"/>
              </a:spcAft>
              <a:buClrTx/>
              <a:buSzTx/>
              <a:buFontTx/>
              <a:buNone/>
              <a:tabLst/>
              <a:defRPr/>
            </a:pPr>
            <a:r>
              <a:rPr kumimoji="0" lang="en-US" sz="1100" b="1"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2353" b="0" i="0" u="none" strike="noStrike" kern="1200" cap="none" spc="0" normalizeH="0" baseline="0" noProof="0" dirty="0">
                <a:ln>
                  <a:noFill/>
                </a:ln>
                <a:gradFill>
                  <a:gsLst>
                    <a:gs pos="0">
                      <a:srgbClr val="0078D7"/>
                    </a:gs>
                    <a:gs pos="100000">
                      <a:srgbClr val="0078D7"/>
                    </a:gs>
                  </a:gsLst>
                  <a:lin ang="5400000" scaled="0"/>
                </a:gradFill>
                <a:effectLst/>
                <a:uLnTx/>
                <a:uFillTx/>
                <a:latin typeface="Calibri" panose="020F0502020204030204" pitchFamily="34" charset="0"/>
                <a:ea typeface="+mn-ea"/>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Production</a:t>
              </a:r>
              <a:b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br>
              <a:r>
                <a:rPr kumimoji="0" lang="en-US" sz="882" b="0" i="0" u="none" strike="noStrike" kern="1200" cap="none" spc="0" normalizeH="0" baseline="0" noProof="0" dirty="0">
                  <a:ln>
                    <a:noFill/>
                  </a:ln>
                  <a:gradFill>
                    <a:gsLst>
                      <a:gs pos="2917">
                        <a:srgbClr val="353535"/>
                      </a:gs>
                      <a:gs pos="30000">
                        <a:srgbClr val="353535"/>
                      </a:gs>
                    </a:gsLst>
                    <a:lin ang="5400000" scaled="0"/>
                  </a:gradFill>
                  <a:effectLst/>
                  <a:uLnTx/>
                  <a:uFillTx/>
                  <a:latin typeface="Calibri" panose="020F0502020204030204" pitchFamily="34" charset="0"/>
                  <a:ea typeface="+mn-ea"/>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76"/>
                </a:spcAft>
                <a:buClrTx/>
                <a:buSzTx/>
                <a:buFontTx/>
                <a:buNone/>
                <a:tabLst/>
                <a:defRPr/>
              </a:pPr>
              <a:r>
                <a:rPr kumimoji="0" lang="en-US" sz="882" b="0" i="0" u="none" strike="noStrike" kern="1200" cap="none" spc="0" normalizeH="0" baseline="0" noProof="0" dirty="0">
                  <a:ln>
                    <a:noFill/>
                  </a:ln>
                  <a:gradFill>
                    <a:gsLst>
                      <a:gs pos="2917">
                        <a:srgbClr val="737373"/>
                      </a:gs>
                      <a:gs pos="88000">
                        <a:srgbClr val="737373"/>
                      </a:gs>
                    </a:gsLst>
                    <a:lin ang="5400000" scaled="0"/>
                  </a:gradFill>
                  <a:effectLst/>
                  <a:uLnTx/>
                  <a:uFillTx/>
                  <a:latin typeface="Calibri" panose="020F0502020204030204" pitchFamily="34" charset="0"/>
                  <a:ea typeface="+mn-ea"/>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Calibri" panose="020F0502020204030204" pitchFamily="34" charset="0"/>
                <a:ea typeface="+mn-ea"/>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Automated, seamless disaster recovery from the cloud to protect applications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Provides application-consistent recovery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of critical workloads</a:t>
            </a:r>
          </a:p>
          <a:p>
            <a:pPr marL="0" marR="0" lvl="0" indent="0" algn="l" defTabSz="878727" rtl="0" eaLnBrk="1" fontAlgn="base" latinLnBrk="0" hangingPunct="1">
              <a:lnSpc>
                <a:spcPct val="15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Leverage current investments</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Orchestrate one-click recovery even for </a:t>
            </a:r>
            <a:b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b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complex multi-tier applications</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p:txBody>
      </p:sp>
      <p:sp>
        <p:nvSpPr>
          <p:cNvPr id="2" name="Title 1">
            <a:extLst>
              <a:ext uri="{FF2B5EF4-FFF2-40B4-BE49-F238E27FC236}">
                <a16:creationId xmlns:a16="http://schemas.microsoft.com/office/drawing/2014/main" id="{FD33F930-3FC3-455A-88F8-F39D76879B30}"/>
              </a:ext>
            </a:extLst>
          </p:cNvPr>
          <p:cNvSpPr>
            <a:spLocks noGrp="1"/>
          </p:cNvSpPr>
          <p:nvPr>
            <p:ph type="title"/>
          </p:nvPr>
        </p:nvSpPr>
        <p:spPr>
          <a:xfrm>
            <a:off x="187571" y="-3"/>
            <a:ext cx="11769968" cy="896817"/>
          </a:xfrm>
        </p:spPr>
        <p:txBody>
          <a:bodyPr/>
          <a:lstStyle/>
          <a:p>
            <a:r>
              <a:rPr lang="en-US" sz="4000" kern="1200" spc="-100" dirty="0">
                <a:ln w="3175">
                  <a:noFill/>
                </a:ln>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endParaRPr lang="en-US" sz="4000" dirty="0"/>
          </a:p>
        </p:txBody>
      </p:sp>
      <p:sp>
        <p:nvSpPr>
          <p:cNvPr id="3" name="Text Placeholder 2">
            <a:extLst>
              <a:ext uri="{FF2B5EF4-FFF2-40B4-BE49-F238E27FC236}">
                <a16:creationId xmlns:a16="http://schemas.microsoft.com/office/drawing/2014/main" id="{3EEF104B-1415-4016-A32C-D10F55FCD0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390610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sp>
        <p:nvSpPr>
          <p:cNvPr id="6" name="Text Placeholder 5">
            <a:extLst>
              <a:ext uri="{FF2B5EF4-FFF2-40B4-BE49-F238E27FC236}">
                <a16:creationId xmlns:a16="http://schemas.microsoft.com/office/drawing/2014/main" id="{83B3A18E-1029-41A7-A8A1-53C4D2AF50F0}"/>
              </a:ext>
            </a:extLst>
          </p:cNvPr>
          <p:cNvSpPr>
            <a:spLocks noGrp="1"/>
          </p:cNvSpPr>
          <p:nvPr>
            <p:ph type="body" sz="quarter" idx="10"/>
          </p:nvPr>
        </p:nvSpPr>
        <p:spPr/>
        <p:txBody>
          <a:bodyPr/>
          <a:lstStyle/>
          <a:p>
            <a:endParaRPr lang="en-US"/>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70" normalizeH="0" baseline="0" noProof="0" dirty="0">
                <a:ln>
                  <a:noFill/>
                </a:ln>
                <a:gradFill>
                  <a:gsLst>
                    <a:gs pos="2917">
                      <a:srgbClr val="E7E6E6"/>
                    </a:gs>
                    <a:gs pos="95000">
                      <a:srgbClr val="E7E6E6"/>
                    </a:gs>
                  </a:gsLst>
                  <a:lin ang="5400000" scaled="0"/>
                </a:gradFill>
                <a:effectLst/>
                <a:uLnTx/>
                <a:uFillTx/>
                <a:latin typeface="Calibri" panose="020F0502020204030204" pitchFamily="34" charset="0"/>
                <a:ea typeface="+mn-ea"/>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https://docs.microsoft.com/en-us/azure/site-recovery/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91023311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type="body" idx="1"/>
          </p:nvPr>
        </p:nvSpPr>
        <p:spPr>
          <a:prstGeom prst="rect">
            <a:avLst/>
          </a:prstGeom>
        </p:spPr>
        <p:txBody>
          <a:bodyPr>
            <a:normAutofit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3" name="Text Placeholder 2">
            <a:extLst>
              <a:ext uri="{FF2B5EF4-FFF2-40B4-BE49-F238E27FC236}">
                <a16:creationId xmlns:a16="http://schemas.microsoft.com/office/drawing/2014/main" id="{43A0DD61-B012-4D54-983B-50CD76A9A30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596632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type="body" sz="quarter" idx="10"/>
          </p:nvPr>
        </p:nvSpPr>
        <p:spPr>
          <a:prstGeom prst="rect">
            <a:avLst/>
          </a:prstGeom>
        </p:spPr>
        <p:txBody>
          <a:bodyPr>
            <a:noAutofit/>
          </a:bodyPr>
          <a:lstStyle/>
          <a:p>
            <a:pPr marL="0" indent="0">
              <a:buNone/>
            </a:pPr>
            <a:endParaRPr lang="en-US" sz="1600" dirty="0"/>
          </a:p>
        </p:txBody>
      </p:sp>
      <p:sp>
        <p:nvSpPr>
          <p:cNvPr id="10" name="Content Placeholder 9"/>
          <p:cNvSpPr>
            <a:spLocks noGrp="1"/>
          </p:cNvSpPr>
          <p:nvPr>
            <p:ph sz="half" idx="4294967295"/>
          </p:nvPr>
        </p:nvSpPr>
        <p:spPr>
          <a:xfrm>
            <a:off x="6294438" y="1279525"/>
            <a:ext cx="5897562" cy="5370513"/>
          </a:xfrm>
        </p:spPr>
        <p:txBody>
          <a:bodyPr>
            <a:normAutofit fontScale="400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sp>
        <p:nvSpPr>
          <p:cNvPr id="4" name="Rectangle 3">
            <a:extLst>
              <a:ext uri="{FF2B5EF4-FFF2-40B4-BE49-F238E27FC236}">
                <a16:creationId xmlns:a16="http://schemas.microsoft.com/office/drawing/2014/main" id="{D6760D40-367A-4FD1-9D7B-DEA48B5F80A7}"/>
              </a:ext>
            </a:extLst>
          </p:cNvPr>
          <p:cNvSpPr/>
          <p:nvPr/>
        </p:nvSpPr>
        <p:spPr>
          <a:xfrm>
            <a:off x="173710" y="1264920"/>
            <a:ext cx="6096000" cy="4524315"/>
          </a:xfrm>
          <a:prstGeom prst="rect">
            <a:avLst/>
          </a:prstGeom>
        </p:spPr>
        <p:txBody>
          <a:bodyPr>
            <a:sp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74255001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345536830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232848716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Virtual</a:t>
            </a:r>
            <a:r>
              <a:rPr kumimoji="0" lang="en-US" sz="3200" b="0" i="0" u="sng" strike="noStrike" kern="1200" cap="none" spc="0" normalizeH="0" baseline="0" noProof="0" dirty="0">
                <a:ln>
                  <a:noFill/>
                </a:ln>
                <a:solidFill>
                  <a:srgbClr val="0070C0"/>
                </a:solidFill>
                <a:effectLst/>
                <a:uLnTx/>
                <a:uFillTx/>
                <a:latin typeface="Calibri Light" panose="020F0302020204030204"/>
                <a:ea typeface="+mn-ea"/>
                <a:cs typeface="+mn-cs"/>
              </a:rPr>
              <a:t> </a:t>
            </a: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l" defTabSz="914367" rtl="0" eaLnBrk="1" fontAlgn="auto" latinLnBrk="0" hangingPunct="1">
              <a:lnSpc>
                <a:spcPct val="90000"/>
              </a:lnSpc>
              <a:spcBef>
                <a:spcPct val="20000"/>
              </a:spcBef>
              <a:spcAft>
                <a:spcPts val="0"/>
              </a:spcAft>
              <a:buClr>
                <a:prstClr val="black"/>
              </a:buClr>
              <a:buSzPct val="90000"/>
              <a:buFont typeface="Wingdings" panose="05000000000000000000" pitchFamily="2" charset="2"/>
              <a:buNone/>
              <a:tabLst/>
              <a:defRPr/>
            </a:pPr>
            <a:r>
              <a:rPr kumimoji="0" lang="en-US" sz="2800" b="0" i="0" u="sng" strike="noStrike" kern="1200" cap="none" spc="0" normalizeH="0" baseline="0" noProof="0" dirty="0">
                <a:ln>
                  <a:noFill/>
                </a:ln>
                <a:solidFill>
                  <a:srgbClr val="0070C0"/>
                </a:solidFill>
                <a:effectLst/>
                <a:uLnTx/>
                <a:uFillTx/>
                <a:latin typeface="Calibri" panose="020F0502020204030204"/>
                <a:ea typeface="+mn-ea"/>
                <a:cs typeface="+mn-cs"/>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Hyper-V</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 Server</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Microsoft Azure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Exchange</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SharePoint</a:t>
            </a:r>
          </a:p>
          <a:p>
            <a:pPr marL="336145" marR="0" lvl="0"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921" b="0" i="0" u="none" strike="noStrike" kern="1200" cap="none" spc="0" normalizeH="0" baseline="0" noProof="0" dirty="0">
                <a:ln>
                  <a:noFill/>
                </a:ln>
                <a:solidFill>
                  <a:srgbClr val="002060"/>
                </a:solidFill>
                <a:effectLst/>
                <a:uLnTx/>
                <a:uFillTx/>
                <a:latin typeface="Calibri" panose="020F0502020204030204"/>
                <a:ea typeface="+mn-ea"/>
                <a:cs typeface="+mn-cs"/>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4. Schedule &amp; Back up </a:t>
            </a:r>
            <a:r>
              <a:rPr kumimoji="0" lang="en-GB" sz="1765" b="0" i="0" u="none" strike="noStrike" kern="1200" cap="none" spc="0" normalizeH="0" baseline="0" noProof="0" dirty="0">
                <a:ln>
                  <a:noFill/>
                </a:ln>
                <a:solidFill>
                  <a:srgbClr val="0070C0"/>
                </a:solidFill>
                <a:effectLst/>
                <a:uLnTx/>
                <a:uFillTx/>
                <a:latin typeface="Segoe UI"/>
                <a:ea typeface="+mn-ea"/>
                <a:cs typeface="+mn-cs"/>
              </a:rPr>
              <a:t>encrypted data</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0C0"/>
              </a:solidFill>
              <a:effectLst/>
              <a:uLnTx/>
              <a:uFillTx/>
              <a:latin typeface="Segoe UI"/>
              <a:ea typeface="+mn-ea"/>
              <a:cs typeface="+mn-cs"/>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marL="0" marR="0" lvl="0" indent="0" algn="l" defTabSz="895953"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44546A"/>
                </a:solidFill>
                <a:effectLst/>
                <a:uLnTx/>
                <a:uFillTx/>
                <a:latin typeface="Segoe UI"/>
                <a:ea typeface="+mn-ea"/>
                <a:cs typeface="+mn-cs"/>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7030A0"/>
                </a:solidFill>
                <a:effectLst/>
                <a:uLnTx/>
                <a:uFillTx/>
                <a:latin typeface="Segoe UI"/>
                <a:ea typeface="+mn-ea"/>
                <a:cs typeface="+mn-cs"/>
              </a:rPr>
              <a:t>5. Recover to the same or a different server;</a:t>
            </a:r>
            <a:br>
              <a:rPr kumimoji="0" lang="en-US" sz="1765" b="0" i="0" u="none" strike="noStrike" kern="1200" cap="none" spc="0" normalizeH="0" baseline="0" noProof="0" dirty="0">
                <a:ln>
                  <a:noFill/>
                </a:ln>
                <a:solidFill>
                  <a:srgbClr val="7030A0"/>
                </a:solidFill>
                <a:effectLst/>
                <a:uLnTx/>
                <a:uFillTx/>
                <a:latin typeface="Segoe UI"/>
                <a:ea typeface="+mn-ea"/>
                <a:cs typeface="+mn-cs"/>
              </a:rPr>
            </a:br>
            <a:r>
              <a:rPr kumimoji="0" lang="en-US" sz="1765" b="0" i="0" u="none" strike="noStrike" kern="1200" cap="none" spc="0" normalizeH="0" baseline="0" noProof="0" dirty="0">
                <a:ln>
                  <a:noFill/>
                </a:ln>
                <a:solidFill>
                  <a:srgbClr val="7030A0"/>
                </a:solidFill>
                <a:effectLst/>
                <a:uLnTx/>
                <a:uFillTx/>
                <a:latin typeface="Segoe UI"/>
                <a:ea typeface="+mn-ea"/>
                <a:cs typeface="+mn-cs"/>
              </a:rPr>
              <a:t>On-</a:t>
            </a:r>
            <a:r>
              <a:rPr kumimoji="0" lang="en-US" sz="1765" b="0" i="0" u="none" strike="noStrike" kern="1200" cap="none" spc="0" normalizeH="0" baseline="0" noProof="0" dirty="0" err="1">
                <a:ln>
                  <a:noFill/>
                </a:ln>
                <a:solidFill>
                  <a:srgbClr val="7030A0"/>
                </a:solidFill>
                <a:effectLst/>
                <a:uLnTx/>
                <a:uFillTx/>
                <a:latin typeface="Segoe UI"/>
                <a:ea typeface="+mn-ea"/>
                <a:cs typeface="+mn-cs"/>
              </a:rPr>
              <a:t>Premisis</a:t>
            </a:r>
            <a:r>
              <a:rPr kumimoji="0" lang="en-US" sz="1765" b="0" i="0" u="none" strike="noStrike" kern="1200" cap="none" spc="0" normalizeH="0" baseline="0" noProof="0" dirty="0">
                <a:ln>
                  <a:noFill/>
                </a:ln>
                <a:solidFill>
                  <a:srgbClr val="7030A0"/>
                </a:solidFill>
                <a:effectLst/>
                <a:uLnTx/>
                <a:uFillTx/>
                <a:latin typeface="Segoe UI"/>
                <a:ea typeface="+mn-ea"/>
                <a:cs typeface="+mn-cs"/>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FFFFFF"/>
                </a:solidFill>
                <a:effectLst/>
                <a:uLnTx/>
                <a:uFillTx/>
                <a:latin typeface="Segoe UI"/>
                <a:ea typeface="+mn-ea"/>
                <a:cs typeface="+mn-cs"/>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Step-By-Step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https://docs.microsoft.com/en-us/azure/backup/backup-try-azure-backup-in-10-mins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Docs: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https://azure.microsoft.com/en-us/blog/announcing-microsoft-azure-backup-server/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Download: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https://www.microsoft.com/en-us/download/details.aspx?id=55269</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6506345" y="5187210"/>
            <a:ext cx="5092823"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highlight>
                  <a:srgbClr val="00FF00"/>
                </a:highlight>
                <a:uLnTx/>
                <a:uFillTx/>
                <a:latin typeface="Calibri" panose="020F0502020204030204"/>
                <a:ea typeface="+mn-ea"/>
                <a:cs typeface="+mn-cs"/>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Key Vault:</a:t>
            </a:r>
            <a:endPar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https://docs.microsoft.com/en-us/azure/key-vault/</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panose="020F0502020204030204"/>
                <a:ea typeface="+mn-ea"/>
                <a:cs typeface="+mn-cs"/>
              </a:rPr>
              <a:t>Azure Backup: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https://docs.microsoft.com/en-us/azure/backup/</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StorSimple 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marL="0" marR="0" lvl="0" indent="0" algn="l" defTabSz="896386" rtl="0" eaLnBrk="1" fontAlgn="auto" latinLnBrk="0" hangingPunct="1">
              <a:lnSpc>
                <a:spcPct val="100000"/>
              </a:lnSpc>
              <a:spcBef>
                <a:spcPts val="1568"/>
              </a:spcBef>
              <a:spcAft>
                <a:spcPts val="588"/>
              </a:spcAft>
              <a:buClrTx/>
              <a:buSzTx/>
              <a:buFontTx/>
              <a:buNone/>
              <a:tabLst/>
              <a:defRPr/>
            </a:pPr>
            <a:r>
              <a:rPr kumimoji="0" lang="en-US" sz="1961" b="0" i="0" u="none" strike="noStrike" kern="0" cap="none" spc="0" normalizeH="0" baseline="0" noProof="0" dirty="0">
                <a:ln>
                  <a:noFill/>
                </a:ln>
                <a:solidFill>
                  <a:srgbClr val="5B9BD5"/>
                </a:solidFill>
                <a:effectLst/>
                <a:uLnTx/>
                <a:uFillTx/>
                <a:latin typeface="Segoe UI" panose="020B0502040204020203" pitchFamily="34" charset="0"/>
                <a:ea typeface="+mn-ea"/>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a:stretch>
            <a:fillRect/>
          </a:stretch>
        </p:blipFill>
        <p:spPr>
          <a:xfrm>
            <a:off x="7678658" y="5096134"/>
            <a:ext cx="555916" cy="90614"/>
          </a:xfrm>
          <a:prstGeom prst="rect">
            <a:avLst/>
          </a:prstGeom>
        </p:spPr>
      </p:pic>
      <p:pic>
        <p:nvPicPr>
          <p:cNvPr id="57" name="Picture 56"/>
          <p:cNvPicPr>
            <a:picLocks noChangeAspect="1"/>
          </p:cNvPicPr>
          <p:nvPr/>
        </p:nvPicPr>
        <p:blipFill>
          <a:blip r:embed="rId7">
            <a:grayscl/>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a:stretch>
            <a:fillRect/>
          </a:stretch>
        </p:blipFill>
        <p:spPr>
          <a:xfrm>
            <a:off x="3018009" y="5006843"/>
            <a:ext cx="460896" cy="469388"/>
          </a:xfrm>
          <a:prstGeom prst="rect">
            <a:avLst/>
          </a:prstGeom>
        </p:spPr>
      </p:pic>
      <p:pic>
        <p:nvPicPr>
          <p:cNvPr id="7" name="Picture 6"/>
          <p:cNvPicPr>
            <a:picLocks noChangeAspect="1"/>
          </p:cNvPicPr>
          <p:nvPr/>
        </p:nvPicPr>
        <p:blipFill>
          <a:blip r:embed="rId10"/>
          <a:stretch>
            <a:fillRect/>
          </a:stretch>
        </p:blipFill>
        <p:spPr>
          <a:xfrm>
            <a:off x="1290179" y="5011289"/>
            <a:ext cx="600810" cy="436448"/>
          </a:xfrm>
          <a:prstGeom prst="rect">
            <a:avLst/>
          </a:prstGeom>
        </p:spPr>
      </p:pic>
      <p:pic>
        <p:nvPicPr>
          <p:cNvPr id="9" name="Picture 8"/>
          <p:cNvPicPr>
            <a:picLocks noChangeAspect="1"/>
          </p:cNvPicPr>
          <p:nvPr/>
        </p:nvPicPr>
        <p:blipFill>
          <a:blip r:embed="rId11"/>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13211813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87878"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endParaRPr lang="en-US" sz="1200" dirty="0">
              <a:solidFill>
                <a:srgbClr val="C0C0C0"/>
              </a:solidFill>
              <a:latin typeface="Verdana"/>
            </a:endParaRPr>
          </a:p>
        </p:txBody>
      </p:sp>
      <p:sp>
        <p:nvSpPr>
          <p:cNvPr id="2" name="Title 1"/>
          <p:cNvSpPr>
            <a:spLocks noGrp="1"/>
          </p:cNvSpPr>
          <p:nvPr>
            <p:ph type="title"/>
          </p:nvPr>
        </p:nvSpPr>
        <p:spPr>
          <a:xfrm>
            <a:off x="1725931" y="-10520"/>
            <a:ext cx="7886700" cy="1325563"/>
          </a:xfrm>
        </p:spPr>
        <p:txBody>
          <a:bodyPr>
            <a:normAutofit/>
          </a:bodyPr>
          <a:lstStyle/>
          <a:p>
            <a:r>
              <a:rPr lang="en-US" sz="2400" b="1" dirty="0"/>
              <a:t>Azure Backup Key Workloads</a:t>
            </a:r>
          </a:p>
        </p:txBody>
      </p:sp>
      <p:cxnSp>
        <p:nvCxnSpPr>
          <p:cNvPr id="13" name="Straight Connector 12"/>
          <p:cNvCxnSpPr/>
          <p:nvPr/>
        </p:nvCxnSpPr>
        <p:spPr>
          <a:xfrm>
            <a:off x="1559562" y="4405409"/>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655552" y="2267994"/>
            <a:ext cx="3438885" cy="3877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Specialized Workloads</a:t>
            </a:r>
          </a:p>
        </p:txBody>
      </p:sp>
      <p:sp>
        <p:nvSpPr>
          <p:cNvPr id="31" name="Text Placeholder 9"/>
          <p:cNvSpPr txBox="1">
            <a:spLocks/>
          </p:cNvSpPr>
          <p:nvPr/>
        </p:nvSpPr>
        <p:spPr>
          <a:xfrm>
            <a:off x="8059925" y="2223107"/>
            <a:ext cx="2352014" cy="637077"/>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000000"/>
              </a:buClr>
            </a:pPr>
            <a:r>
              <a:rPr lang="en-US" sz="1800" u="sng" dirty="0">
                <a:solidFill>
                  <a:srgbClr val="0070C0"/>
                </a:solidFill>
                <a:latin typeface="Verdana"/>
              </a:rPr>
              <a:t>Virtual Machines</a:t>
            </a:r>
          </a:p>
        </p:txBody>
      </p:sp>
      <p:sp>
        <p:nvSpPr>
          <p:cNvPr id="32" name="Text Placeholder 9"/>
          <p:cNvSpPr txBox="1">
            <a:spLocks/>
          </p:cNvSpPr>
          <p:nvPr/>
        </p:nvSpPr>
        <p:spPr>
          <a:xfrm>
            <a:off x="4610577" y="2265516"/>
            <a:ext cx="2898602" cy="38777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a:buClr>
                <a:srgbClr val="000000"/>
              </a:buClr>
            </a:pPr>
            <a:r>
              <a:rPr lang="en-US" sz="1800" b="0" u="sng" dirty="0">
                <a:solidFill>
                  <a:srgbClr val="0070C0"/>
                </a:solidFill>
              </a:rPr>
              <a:t>File/Folders/Volumes</a:t>
            </a:r>
          </a:p>
        </p:txBody>
      </p:sp>
      <p:sp>
        <p:nvSpPr>
          <p:cNvPr id="36" name="TextBox 35"/>
          <p:cNvSpPr txBox="1"/>
          <p:nvPr/>
        </p:nvSpPr>
        <p:spPr>
          <a:xfrm>
            <a:off x="6195684" y="3973858"/>
            <a:ext cx="277025" cy="387768"/>
          </a:xfrm>
          <a:prstGeom prst="rect">
            <a:avLst/>
          </a:prstGeom>
          <a:noFill/>
        </p:spPr>
        <p:txBody>
          <a:bodyPr wrap="none" lIns="137141" tIns="109713" rIns="137141" bIns="109713" rtlCol="0">
            <a:spAutoFit/>
          </a:bodyPr>
          <a:lstStyle/>
          <a:p>
            <a:pPr>
              <a:lnSpc>
                <a:spcPct val="90000"/>
              </a:lnSpc>
              <a:spcAft>
                <a:spcPts val="450"/>
              </a:spcAft>
            </a:pPr>
            <a:endParaRPr lang="en-US" sz="1200" dirty="0">
              <a:solidFill>
                <a:srgbClr val="C0C0C0"/>
              </a:solidFill>
            </a:endParaRPr>
          </a:p>
        </p:txBody>
      </p:sp>
      <p:sp>
        <p:nvSpPr>
          <p:cNvPr id="22" name="Rectangle 21"/>
          <p:cNvSpPr/>
          <p:nvPr/>
        </p:nvSpPr>
        <p:spPr bwMode="auto">
          <a:xfrm>
            <a:off x="8049463"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a:t>
            </a:r>
          </a:p>
          <a:p>
            <a:pPr marL="252109" indent="-252109" defTabSz="685577">
              <a:buFont typeface="Arial" panose="020B0604020202020204" pitchFamily="34" charset="0"/>
              <a:buChar char="•"/>
            </a:pPr>
            <a:r>
              <a:rPr lang="en-US" sz="2400" dirty="0">
                <a:solidFill>
                  <a:srgbClr val="002060"/>
                </a:solidFill>
                <a:latin typeface="Verdana"/>
              </a:rPr>
              <a:t>Linux</a:t>
            </a:r>
          </a:p>
        </p:txBody>
      </p:sp>
      <p:sp>
        <p:nvSpPr>
          <p:cNvPr id="37" name="Rectangle 36"/>
          <p:cNvSpPr/>
          <p:nvPr/>
        </p:nvSpPr>
        <p:spPr bwMode="auto">
          <a:xfrm>
            <a:off x="1725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Hyper-V</a:t>
            </a:r>
          </a:p>
          <a:p>
            <a:pPr marL="252109" indent="-252109" defTabSz="685577">
              <a:buFont typeface="Arial" panose="020B0604020202020204" pitchFamily="34" charset="0"/>
              <a:buChar char="•"/>
            </a:pPr>
            <a:r>
              <a:rPr lang="en-US" sz="2400" dirty="0">
                <a:solidFill>
                  <a:srgbClr val="002060"/>
                </a:solidFill>
                <a:latin typeface="Verdana"/>
              </a:rPr>
              <a:t>Windows Server</a:t>
            </a:r>
          </a:p>
        </p:txBody>
      </p:sp>
      <p:sp>
        <p:nvSpPr>
          <p:cNvPr id="38" name="Rectangle 37"/>
          <p:cNvSpPr/>
          <p:nvPr/>
        </p:nvSpPr>
        <p:spPr bwMode="auto">
          <a:xfrm>
            <a:off x="4756698" y="2677148"/>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Windows Server</a:t>
            </a:r>
          </a:p>
          <a:p>
            <a:pPr marL="252109" indent="-252109" defTabSz="685577">
              <a:buFont typeface="Arial" panose="020B0604020202020204" pitchFamily="34" charset="0"/>
              <a:buChar char="•"/>
            </a:pPr>
            <a:r>
              <a:rPr lang="en-US" sz="2400" dirty="0">
                <a:solidFill>
                  <a:srgbClr val="002060"/>
                </a:solidFill>
                <a:latin typeface="Verdana"/>
              </a:rPr>
              <a:t>Windows</a:t>
            </a:r>
          </a:p>
        </p:txBody>
      </p:sp>
      <p:sp>
        <p:nvSpPr>
          <p:cNvPr id="39" name="Rectangle 38"/>
          <p:cNvSpPr/>
          <p:nvPr/>
        </p:nvSpPr>
        <p:spPr bwMode="auto">
          <a:xfrm>
            <a:off x="4783425"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Microsoft Azure</a:t>
            </a:r>
          </a:p>
          <a:p>
            <a:pPr marL="252109" indent="-252109" defTabSz="685577">
              <a:buFont typeface="Arial" panose="020B0604020202020204" pitchFamily="34" charset="0"/>
              <a:buChar char="•"/>
            </a:pPr>
            <a:r>
              <a:rPr lang="en-US" sz="2400" dirty="0">
                <a:solidFill>
                  <a:srgbClr val="002060"/>
                </a:solidFill>
                <a:latin typeface="Verdana"/>
              </a:rPr>
              <a:t>VMware</a:t>
            </a:r>
          </a:p>
        </p:txBody>
      </p:sp>
      <p:sp>
        <p:nvSpPr>
          <p:cNvPr id="40" name="Rectangle 39"/>
          <p:cNvSpPr/>
          <p:nvPr/>
        </p:nvSpPr>
        <p:spPr bwMode="auto">
          <a:xfrm>
            <a:off x="1867327" y="2677147"/>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pPr>
            <a:r>
              <a:rPr lang="en-US" sz="2400" dirty="0">
                <a:solidFill>
                  <a:srgbClr val="002060"/>
                </a:solidFill>
                <a:latin typeface="Verdana"/>
              </a:rPr>
              <a:t>Exchange</a:t>
            </a:r>
          </a:p>
          <a:p>
            <a:pPr marL="252109" indent="-252109" defTabSz="685577">
              <a:buFont typeface="Arial" panose="020B0604020202020204" pitchFamily="34" charset="0"/>
              <a:buChar char="•"/>
            </a:pPr>
            <a:r>
              <a:rPr lang="en-US" sz="2400" dirty="0">
                <a:solidFill>
                  <a:srgbClr val="002060"/>
                </a:solidFill>
                <a:latin typeface="Verdana"/>
              </a:rPr>
              <a:t>SharePoint</a:t>
            </a:r>
          </a:p>
          <a:p>
            <a:pPr marL="252109" indent="-252109" defTabSz="685577">
              <a:buFont typeface="Arial" panose="020B0604020202020204" pitchFamily="34" charset="0"/>
              <a:buChar char="•"/>
            </a:pPr>
            <a:r>
              <a:rPr lang="en-US" sz="2400" dirty="0">
                <a:solidFill>
                  <a:srgbClr val="002060"/>
                </a:solidFill>
                <a:latin typeface="Verdana"/>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solidFill>
                  <a:schemeClr val="tx1"/>
                </a:solidFill>
              </a:rPr>
              <a:t>How It Works: Azure Backup Server </a:t>
            </a:r>
            <a:endParaRPr lang="en-US" sz="2426" dirty="0">
              <a:solidFill>
                <a:schemeClr val="tx1"/>
              </a:solidFill>
            </a:endParaRPr>
          </a:p>
        </p:txBody>
      </p:sp>
      <p:sp>
        <p:nvSpPr>
          <p:cNvPr id="17" name="Rectangle 16"/>
          <p:cNvSpPr/>
          <p:nvPr/>
        </p:nvSpPr>
        <p:spPr bwMode="auto">
          <a:xfrm>
            <a:off x="3506324"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18" name="TextBox 17"/>
          <p:cNvSpPr txBox="1"/>
          <p:nvPr/>
        </p:nvSpPr>
        <p:spPr>
          <a:xfrm>
            <a:off x="4926329" y="4462168"/>
            <a:ext cx="3615996" cy="489954"/>
          </a:xfrm>
          <a:prstGeom prst="rect">
            <a:avLst/>
          </a:prstGeom>
          <a:noFill/>
        </p:spPr>
        <p:txBody>
          <a:bodyPr wrap="square" lIns="81611" tIns="40805" rIns="81611" bIns="40805" rtlCol="0">
            <a:spAutoFit/>
          </a:bodyPr>
          <a:lstStyle/>
          <a:p>
            <a:pPr algn="ctr" defTabSz="685644"/>
            <a:r>
              <a:rPr lang="en-US" sz="1324" dirty="0">
                <a:solidFill>
                  <a:srgbClr val="0070C0"/>
                </a:solidFill>
                <a:latin typeface="Segoe UI"/>
              </a:rPr>
              <a:t>4. Schedule &amp; Back up </a:t>
            </a:r>
            <a:r>
              <a:rPr lang="en-GB" sz="1324" dirty="0">
                <a:solidFill>
                  <a:srgbClr val="0070C0"/>
                </a:solidFill>
                <a:latin typeface="Segoe UI"/>
              </a:rPr>
              <a:t>encrypted data</a:t>
            </a:r>
          </a:p>
          <a:p>
            <a:pPr algn="ctr" defTabSz="685644"/>
            <a:endParaRPr lang="en-US" sz="1324" dirty="0">
              <a:solidFill>
                <a:srgbClr val="0070C0"/>
              </a:solidFill>
              <a:latin typeface="Segoe UI"/>
            </a:endParaRPr>
          </a:p>
        </p:txBody>
      </p:sp>
      <p:sp>
        <p:nvSpPr>
          <p:cNvPr id="19" name="TextBox 18"/>
          <p:cNvSpPr txBox="1"/>
          <p:nvPr/>
        </p:nvSpPr>
        <p:spPr>
          <a:xfrm>
            <a:off x="2745807" y="3132123"/>
            <a:ext cx="1856476" cy="693728"/>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3. Install Azure Backup Server software</a:t>
            </a:r>
          </a:p>
        </p:txBody>
      </p:sp>
      <p:sp>
        <p:nvSpPr>
          <p:cNvPr id="20" name="TextBox 19"/>
          <p:cNvSpPr txBox="1"/>
          <p:nvPr/>
        </p:nvSpPr>
        <p:spPr>
          <a:xfrm>
            <a:off x="2099255" y="2182235"/>
            <a:ext cx="1233545" cy="897502"/>
          </a:xfrm>
          <a:prstGeom prst="rect">
            <a:avLst/>
          </a:prstGeom>
          <a:noFill/>
        </p:spPr>
        <p:txBody>
          <a:bodyPr wrap="square" lIns="81611" tIns="40805" rIns="81611" bIns="40805" rtlCol="0">
            <a:spAutoFit/>
          </a:bodyPr>
          <a:lstStyle/>
          <a:p>
            <a:pPr defTabSz="685644"/>
            <a:r>
              <a:rPr lang="en-US" sz="1324" dirty="0">
                <a:solidFill>
                  <a:srgbClr val="000000"/>
                </a:solidFill>
                <a:latin typeface="Segoe UI"/>
              </a:rPr>
              <a:t>1. Create Backup and Site Recovery Vault</a:t>
            </a:r>
          </a:p>
        </p:txBody>
      </p:sp>
      <p:cxnSp>
        <p:nvCxnSpPr>
          <p:cNvPr id="21" name="Straight Connector 20"/>
          <p:cNvCxnSpPr/>
          <p:nvPr/>
        </p:nvCxnSpPr>
        <p:spPr>
          <a:xfrm flipH="1">
            <a:off x="2769765"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914121"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187528" y="1713706"/>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a:endParaRPr lang="en-US" sz="1297" dirty="0">
              <a:solidFill>
                <a:srgbClr val="FFFFFF"/>
              </a:solidFill>
              <a:latin typeface="Segoe UI"/>
            </a:endParaRPr>
          </a:p>
        </p:txBody>
      </p:sp>
      <p:cxnSp>
        <p:nvCxnSpPr>
          <p:cNvPr id="24" name="Straight Connector 23"/>
          <p:cNvCxnSpPr/>
          <p:nvPr/>
        </p:nvCxnSpPr>
        <p:spPr>
          <a:xfrm flipH="1" flipV="1">
            <a:off x="4716648"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913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53891" y="2043756"/>
            <a:ext cx="2665286" cy="296107"/>
          </a:xfrm>
          <a:prstGeom prst="rect">
            <a:avLst/>
          </a:prstGeom>
          <a:noFill/>
        </p:spPr>
        <p:txBody>
          <a:bodyPr wrap="square" rtlCol="0">
            <a:spAutoFit/>
          </a:bodyPr>
          <a:lstStyle/>
          <a:p>
            <a:pPr algn="ctr" defTabSz="685644"/>
            <a:r>
              <a:rPr lang="en-US" sz="1324" dirty="0">
                <a:solidFill>
                  <a:srgbClr val="000000"/>
                </a:solidFill>
                <a:latin typeface="Segoe UI"/>
              </a:rPr>
              <a:t>2. Register and configure Vault</a:t>
            </a:r>
          </a:p>
        </p:txBody>
      </p:sp>
      <p:cxnSp>
        <p:nvCxnSpPr>
          <p:cNvPr id="28" name="Straight Connector 96"/>
          <p:cNvCxnSpPr/>
          <p:nvPr/>
        </p:nvCxnSpPr>
        <p:spPr>
          <a:xfrm rot="10800000" flipV="1">
            <a:off x="4887905" y="3482405"/>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64832" y="5032321"/>
            <a:ext cx="3909351" cy="489954"/>
          </a:xfrm>
          <a:prstGeom prst="rect">
            <a:avLst/>
          </a:prstGeom>
          <a:noFill/>
        </p:spPr>
        <p:txBody>
          <a:bodyPr wrap="square" lIns="81611" tIns="40805" rIns="81611" bIns="40805" rtlCol="0">
            <a:spAutoFit/>
          </a:bodyPr>
          <a:lstStyle/>
          <a:p>
            <a:pPr algn="ctr" defTabSz="685644"/>
            <a:r>
              <a:rPr lang="en-US" sz="1324" dirty="0">
                <a:solidFill>
                  <a:srgbClr val="7030A0"/>
                </a:solidFill>
                <a:latin typeface="Segoe UI"/>
              </a:rPr>
              <a:t>5. Recover to the same or a different server;</a:t>
            </a:r>
            <a:br>
              <a:rPr lang="en-US" sz="1324" dirty="0">
                <a:solidFill>
                  <a:srgbClr val="7030A0"/>
                </a:solidFill>
                <a:latin typeface="Segoe UI"/>
              </a:rPr>
            </a:br>
            <a:r>
              <a:rPr lang="en-US" sz="1324" dirty="0">
                <a:solidFill>
                  <a:srgbClr val="7030A0"/>
                </a:solidFill>
                <a:latin typeface="Segoe UI"/>
              </a:rPr>
              <a:t>On-</a:t>
            </a:r>
            <a:r>
              <a:rPr lang="en-US" sz="1324" dirty="0" err="1">
                <a:solidFill>
                  <a:srgbClr val="7030A0"/>
                </a:solidFill>
                <a:latin typeface="Segoe UI"/>
              </a:rPr>
              <a:t>Premisis</a:t>
            </a:r>
            <a:r>
              <a:rPr lang="en-US" sz="1324" dirty="0">
                <a:solidFill>
                  <a:srgbClr val="7030A0"/>
                </a:solidFill>
                <a:latin typeface="Segoe UI"/>
              </a:rPr>
              <a:t> or Azure VM</a:t>
            </a:r>
          </a:p>
        </p:txBody>
      </p:sp>
      <p:sp>
        <p:nvSpPr>
          <p:cNvPr id="30" name="Freeform 30"/>
          <p:cNvSpPr>
            <a:spLocks noEditPoints="1"/>
          </p:cNvSpPr>
          <p:nvPr/>
        </p:nvSpPr>
        <p:spPr bwMode="auto">
          <a:xfrm>
            <a:off x="8491300" y="2865181"/>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a:endParaRPr lang="en-US" sz="1324">
              <a:solidFill>
                <a:srgbClr val="505050"/>
              </a:solidFill>
              <a:latin typeface="Segoe UI"/>
            </a:endParaRPr>
          </a:p>
        </p:txBody>
      </p:sp>
      <p:sp>
        <p:nvSpPr>
          <p:cNvPr id="31" name="Freeform 92"/>
          <p:cNvSpPr>
            <a:spLocks noEditPoints="1"/>
          </p:cNvSpPr>
          <p:nvPr/>
        </p:nvSpPr>
        <p:spPr bwMode="black">
          <a:xfrm>
            <a:off x="8830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a:endParaRPr lang="en-US" sz="1324" dirty="0">
              <a:solidFill>
                <a:srgbClr val="000000"/>
              </a:solidFill>
              <a:latin typeface="Segoe UI"/>
            </a:endParaRPr>
          </a:p>
        </p:txBody>
      </p:sp>
      <p:sp>
        <p:nvSpPr>
          <p:cNvPr id="32" name="Rectangle 31"/>
          <p:cNvSpPr/>
          <p:nvPr/>
        </p:nvSpPr>
        <p:spPr bwMode="auto">
          <a:xfrm>
            <a:off x="3654963" y="3618471"/>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endParaRPr lang="en-US" sz="2059"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4469248" y="4662755"/>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49" name="Freeform 5"/>
          <p:cNvSpPr>
            <a:spLocks noEditPoints="1"/>
          </p:cNvSpPr>
          <p:nvPr/>
        </p:nvSpPr>
        <p:spPr bwMode="auto">
          <a:xfrm>
            <a:off x="3800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0" name="Freeform 5"/>
          <p:cNvSpPr>
            <a:spLocks noEditPoints="1"/>
          </p:cNvSpPr>
          <p:nvPr/>
        </p:nvSpPr>
        <p:spPr bwMode="auto">
          <a:xfrm>
            <a:off x="4024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1" name="Freeform 5"/>
          <p:cNvSpPr>
            <a:spLocks noEditPoints="1"/>
          </p:cNvSpPr>
          <p:nvPr/>
        </p:nvSpPr>
        <p:spPr bwMode="auto">
          <a:xfrm>
            <a:off x="4248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2" name="Freeform 5"/>
          <p:cNvSpPr>
            <a:spLocks noEditPoints="1"/>
          </p:cNvSpPr>
          <p:nvPr/>
        </p:nvSpPr>
        <p:spPr bwMode="auto">
          <a:xfrm>
            <a:off x="3793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3" name="Freeform 5"/>
          <p:cNvSpPr>
            <a:spLocks noEditPoints="1"/>
          </p:cNvSpPr>
          <p:nvPr/>
        </p:nvSpPr>
        <p:spPr bwMode="auto">
          <a:xfrm>
            <a:off x="4020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4" name="Freeform 5"/>
          <p:cNvSpPr>
            <a:spLocks noEditPoints="1"/>
          </p:cNvSpPr>
          <p:nvPr/>
        </p:nvSpPr>
        <p:spPr bwMode="auto">
          <a:xfrm>
            <a:off x="4247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5" name="Freeform 5"/>
          <p:cNvSpPr>
            <a:spLocks noEditPoints="1"/>
          </p:cNvSpPr>
          <p:nvPr/>
        </p:nvSpPr>
        <p:spPr bwMode="auto">
          <a:xfrm>
            <a:off x="4473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6" name="Freeform 5"/>
          <p:cNvSpPr>
            <a:spLocks noEditPoints="1"/>
          </p:cNvSpPr>
          <p:nvPr/>
        </p:nvSpPr>
        <p:spPr bwMode="auto">
          <a:xfrm>
            <a:off x="3793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7" name="Freeform 5"/>
          <p:cNvSpPr>
            <a:spLocks noEditPoints="1"/>
          </p:cNvSpPr>
          <p:nvPr/>
        </p:nvSpPr>
        <p:spPr bwMode="auto">
          <a:xfrm>
            <a:off x="4018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8" name="Freeform 5"/>
          <p:cNvSpPr>
            <a:spLocks noEditPoints="1"/>
          </p:cNvSpPr>
          <p:nvPr/>
        </p:nvSpPr>
        <p:spPr bwMode="auto">
          <a:xfrm>
            <a:off x="4244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59" name="Freeform 5"/>
          <p:cNvSpPr>
            <a:spLocks noEditPoints="1"/>
          </p:cNvSpPr>
          <p:nvPr/>
        </p:nvSpPr>
        <p:spPr bwMode="auto">
          <a:xfrm>
            <a:off x="4472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2" name="TextBox 61"/>
          <p:cNvSpPr txBox="1"/>
          <p:nvPr/>
        </p:nvSpPr>
        <p:spPr>
          <a:xfrm>
            <a:off x="3701144" y="5072955"/>
            <a:ext cx="1185551" cy="644251"/>
          </a:xfrm>
          <a:prstGeom prst="rect">
            <a:avLst/>
          </a:prstGeom>
          <a:noFill/>
        </p:spPr>
        <p:txBody>
          <a:bodyPr wrap="square" lIns="134444" tIns="107555" rIns="134444" bIns="107555" rtlCol="0">
            <a:spAutoFit/>
          </a:bodyPr>
          <a:lstStyle/>
          <a:p>
            <a:pPr defTabSz="685644">
              <a:lnSpc>
                <a:spcPct val="90000"/>
              </a:lnSpc>
              <a:spcAft>
                <a:spcPts val="441"/>
              </a:spcAft>
            </a:pPr>
            <a:r>
              <a:rPr lang="en-US" sz="1028" dirty="0">
                <a:solidFill>
                  <a:srgbClr val="FFFFFF"/>
                </a:solidFill>
                <a:latin typeface="Segoe UI"/>
              </a:rPr>
              <a:t>Azure Backup Windows Server/Client </a:t>
            </a:r>
          </a:p>
        </p:txBody>
      </p:sp>
      <p:grpSp>
        <p:nvGrpSpPr>
          <p:cNvPr id="63" name="Group 62"/>
          <p:cNvGrpSpPr/>
          <p:nvPr/>
        </p:nvGrpSpPr>
        <p:grpSpPr>
          <a:xfrm>
            <a:off x="2198236" y="1595026"/>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a:endParaRPr lang="en-GB" sz="1324">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3654964" y="1940788"/>
            <a:ext cx="1098073" cy="983690"/>
          </a:xfrm>
          <a:prstGeom prst="rect">
            <a:avLst/>
          </a:prstGeom>
        </p:spPr>
      </p:pic>
      <p:sp>
        <p:nvSpPr>
          <p:cNvPr id="4" name="Rectangle 3"/>
          <p:cNvSpPr/>
          <p:nvPr/>
        </p:nvSpPr>
        <p:spPr>
          <a:xfrm>
            <a:off x="1616529" y="5309573"/>
            <a:ext cx="8160044" cy="923330"/>
          </a:xfrm>
          <a:prstGeom prst="rect">
            <a:avLst/>
          </a:prstGeom>
        </p:spPr>
        <p:txBody>
          <a:bodyPr wrap="square">
            <a:spAutoFit/>
          </a:bodyPr>
          <a:lstStyle/>
          <a:p>
            <a:r>
              <a:rPr lang="en-US" dirty="0">
                <a:solidFill>
                  <a:srgbClr val="000000"/>
                </a:solidFill>
              </a:rPr>
              <a:t>Step-By-Step </a:t>
            </a:r>
          </a:p>
          <a:p>
            <a:r>
              <a:rPr lang="en-US" dirty="0">
                <a:solidFill>
                  <a:srgbClr val="000000"/>
                </a:solidFill>
                <a:hlinkClick r:id="rId4"/>
              </a:rPr>
              <a:t>https://docs.microsoft.com/en-us/azure/backup/backup-try-azure-backup-in-10-mins</a:t>
            </a:r>
            <a:r>
              <a:rPr lang="en-US" dirty="0">
                <a:solidFill>
                  <a:srgbClr val="000000"/>
                </a:solidFill>
              </a:rPr>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7874404" y="2270570"/>
            <a:ext cx="2793596" cy="1371791"/>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78832" y="36669"/>
            <a:ext cx="7886700" cy="1325563"/>
          </a:xfrm>
        </p:spPr>
        <p:txBody>
          <a:bodyPr>
            <a:normAutofit/>
          </a:bodyPr>
          <a:lstStyle/>
          <a:p>
            <a:r>
              <a:rPr lang="en-US" dirty="0"/>
              <a:t>Backup Schedule &amp; Retention Policy</a:t>
            </a:r>
          </a:p>
        </p:txBody>
      </p:sp>
      <p:sp>
        <p:nvSpPr>
          <p:cNvPr id="3" name="Text Placeholder 2"/>
          <p:cNvSpPr>
            <a:spLocks noGrp="1"/>
          </p:cNvSpPr>
          <p:nvPr>
            <p:ph type="body" idx="1"/>
          </p:nvPr>
        </p:nvSpPr>
        <p:spPr>
          <a:xfrm>
            <a:off x="2153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89538" y="2875836"/>
            <a:ext cx="4332645" cy="2782014"/>
          </a:xfrm>
          <a:prstGeom prst="rect">
            <a:avLst/>
          </a:prstGeom>
        </p:spPr>
      </p:pic>
      <p:sp>
        <p:nvSpPr>
          <p:cNvPr id="8" name="Text Placeholder 7"/>
          <p:cNvSpPr>
            <a:spLocks noGrp="1"/>
          </p:cNvSpPr>
          <p:nvPr>
            <p:ph type="body" sz="quarter" idx="3"/>
          </p:nvPr>
        </p:nvSpPr>
        <p:spPr>
          <a:xfrm>
            <a:off x="6153151" y="2180273"/>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53151" y="2869720"/>
            <a:ext cx="4342171" cy="2788130"/>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6314" y="2133391"/>
            <a:ext cx="3838772" cy="2671900"/>
          </a:xfrm>
          <a:prstGeom prst="rect">
            <a:avLst/>
          </a:prstGeom>
        </p:spPr>
      </p:pic>
      <p:sp>
        <p:nvSpPr>
          <p:cNvPr id="2" name="Title 1"/>
          <p:cNvSpPr>
            <a:spLocks noGrp="1"/>
          </p:cNvSpPr>
          <p:nvPr>
            <p:ph type="title"/>
          </p:nvPr>
        </p:nvSpPr>
        <p:spPr/>
        <p:txBody>
          <a:bodyPr/>
          <a:lstStyle/>
          <a:p>
            <a:r>
              <a:rPr lang="en-US" dirty="0">
                <a:solidFill>
                  <a:schemeClr val="tx1"/>
                </a:solidFill>
              </a:rPr>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4037321" y="1976159"/>
            <a:ext cx="5763015" cy="3700463"/>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90294"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endParaRPr lang="en-US" sz="1324"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1837983" y="1186772"/>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218812" y="4610444"/>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518943" y="5244833"/>
            <a:ext cx="286938"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8981302" y="5244833"/>
            <a:ext cx="38632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7749187" y="5581213"/>
            <a:ext cx="1338508"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a:spcAft>
                <a:spcPts val="441"/>
              </a:spcAft>
            </a:pPr>
            <a:r>
              <a:rPr lang="en-US" sz="809"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6778830" y="5110088"/>
            <a:ext cx="528991" cy="213905"/>
          </a:xfrm>
          <a:prstGeom prst="rect">
            <a:avLst/>
          </a:prstGeom>
          <a:noFill/>
        </p:spPr>
        <p:txBody>
          <a:bodyPr wrap="none" lIns="0" tIns="0" rIns="0" bIns="0" rtlCol="0">
            <a:spAutoFit/>
          </a:bodyPr>
          <a:lstStyle/>
          <a:p>
            <a:pPr defTabSz="685775">
              <a:lnSpc>
                <a:spcPct val="90000"/>
              </a:lnSpc>
              <a:spcAft>
                <a:spcPts val="432"/>
              </a:spcAft>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140301" y="5192453"/>
            <a:ext cx="514433" cy="200706"/>
          </a:xfrm>
          <a:prstGeom prst="rect">
            <a:avLst/>
          </a:prstGeom>
        </p:spPr>
      </p:pic>
      <p:cxnSp>
        <p:nvCxnSpPr>
          <p:cNvPr id="125" name="Straight Connector 124"/>
          <p:cNvCxnSpPr/>
          <p:nvPr/>
        </p:nvCxnSpPr>
        <p:spPr>
          <a:xfrm flipV="1">
            <a:off x="9582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340179" y="3713994"/>
            <a:ext cx="492122" cy="122149"/>
          </a:xfrm>
          <a:prstGeom prst="rect">
            <a:avLst/>
          </a:prstGeom>
          <a:noFill/>
        </p:spPr>
        <p:txBody>
          <a:bodyPr wrap="none" lIns="0" tIns="0" rIns="0" bIns="0" rtlCol="0">
            <a:spAutoFit/>
          </a:bodyPr>
          <a:lstStyle/>
          <a:p>
            <a:pPr algn="ctr" defTabSz="685775">
              <a:lnSpc>
                <a:spcPct val="90000"/>
              </a:lnSpc>
              <a:spcAft>
                <a:spcPts val="432"/>
              </a:spcAft>
            </a:pPr>
            <a:r>
              <a:rPr lang="en-US" sz="88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541610" y="3224633"/>
            <a:ext cx="795885" cy="610936"/>
          </a:xfrm>
          <a:prstGeom prst="rect">
            <a:avLst/>
          </a:prstGeom>
          <a:noFill/>
        </p:spPr>
        <p:txBody>
          <a:bodyPr wrap="square" lIns="0" tIns="0" rIns="0" bIns="0" rtlCol="0">
            <a:spAutoFit/>
          </a:bodyPr>
          <a:lstStyle/>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a:lnSpc>
                <a:spcPct val="90000"/>
              </a:lnSpc>
              <a:spcAft>
                <a:spcPts val="432"/>
              </a:spcAft>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454929"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pPr>
              <a:endParaRPr lang="en-US" sz="2059"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060920" y="1368281"/>
            <a:ext cx="539764" cy="244426"/>
          </a:xfrm>
          <a:prstGeom prst="rect">
            <a:avLst/>
          </a:prstGeom>
          <a:noFill/>
        </p:spPr>
        <p:txBody>
          <a:bodyPr wrap="none" lIns="0" tIns="0" rIns="0" bIns="0" rtlCol="0">
            <a:spAutoFit/>
          </a:bodyPr>
          <a:lstStyle/>
          <a:p>
            <a:pPr algn="ctr" defTabSz="685775">
              <a:lnSpc>
                <a:spcPct val="90000"/>
              </a:lnSpc>
              <a:spcAft>
                <a:spcPts val="432"/>
              </a:spcAft>
            </a:pPr>
            <a:r>
              <a:rPr lang="en-US" sz="176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234473" y="3489280"/>
            <a:ext cx="47609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8612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8675260" y="3464169"/>
            <a:ext cx="210540" cy="125687"/>
          </a:xfrm>
          <a:prstGeom prst="rect">
            <a:avLst/>
          </a:prstGeom>
        </p:spPr>
      </p:pic>
      <p:sp>
        <p:nvSpPr>
          <p:cNvPr id="176" name="TextBox 175"/>
          <p:cNvSpPr txBox="1"/>
          <p:nvPr/>
        </p:nvSpPr>
        <p:spPr>
          <a:xfrm rot="16200000">
            <a:off x="7685652" y="3489280"/>
            <a:ext cx="150683"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7898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7949529" y="3475876"/>
            <a:ext cx="228131" cy="130433"/>
          </a:xfrm>
          <a:prstGeom prst="rect">
            <a:avLst/>
          </a:prstGeom>
        </p:spPr>
      </p:pic>
      <p:sp>
        <p:nvSpPr>
          <p:cNvPr id="181" name="TextBox 180"/>
          <p:cNvSpPr txBox="1"/>
          <p:nvPr/>
        </p:nvSpPr>
        <p:spPr>
          <a:xfrm>
            <a:off x="9098380" y="4405460"/>
            <a:ext cx="205184"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023555" y="4059558"/>
            <a:ext cx="353370" cy="284391"/>
          </a:xfrm>
          <a:prstGeom prst="rect">
            <a:avLst/>
          </a:prstGeom>
        </p:spPr>
      </p:pic>
      <p:sp>
        <p:nvSpPr>
          <p:cNvPr id="183" name="TextBox 182"/>
          <p:cNvSpPr txBox="1"/>
          <p:nvPr/>
        </p:nvSpPr>
        <p:spPr>
          <a:xfrm>
            <a:off x="7465887" y="4405460"/>
            <a:ext cx="330220"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490663" y="4061277"/>
            <a:ext cx="293217" cy="280949"/>
          </a:xfrm>
          <a:prstGeom prst="rect">
            <a:avLst/>
          </a:prstGeom>
        </p:spPr>
      </p:pic>
      <p:sp>
        <p:nvSpPr>
          <p:cNvPr id="185" name="TextBox 184"/>
          <p:cNvSpPr txBox="1"/>
          <p:nvPr/>
        </p:nvSpPr>
        <p:spPr>
          <a:xfrm>
            <a:off x="8485298" y="4405459"/>
            <a:ext cx="384722"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8597295" y="4067598"/>
            <a:ext cx="284769" cy="268307"/>
          </a:xfrm>
          <a:prstGeom prst="rect">
            <a:avLst/>
          </a:prstGeom>
        </p:spPr>
      </p:pic>
      <p:sp>
        <p:nvSpPr>
          <p:cNvPr id="187" name="TextBox 186"/>
          <p:cNvSpPr txBox="1"/>
          <p:nvPr/>
        </p:nvSpPr>
        <p:spPr>
          <a:xfrm>
            <a:off x="8089248" y="4405460"/>
            <a:ext cx="136256" cy="91692"/>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7987947" y="4088782"/>
            <a:ext cx="337582" cy="225941"/>
          </a:xfrm>
          <a:prstGeom prst="rect">
            <a:avLst/>
          </a:prstGeom>
        </p:spPr>
      </p:pic>
      <p:grpSp>
        <p:nvGrpSpPr>
          <p:cNvPr id="190" name="Group 189"/>
          <p:cNvGrpSpPr/>
          <p:nvPr/>
        </p:nvGrpSpPr>
        <p:grpSpPr>
          <a:xfrm>
            <a:off x="7588211" y="1812864"/>
            <a:ext cx="1435343" cy="1029170"/>
            <a:chOff x="8247747" y="1465816"/>
            <a:chExt cx="1952165"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pPr>
              <a:endParaRPr lang="en-US" sz="2059"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3957" y="2420325"/>
              <a:ext cx="616995" cy="249415"/>
            </a:xfrm>
            <a:prstGeom prst="rect">
              <a:avLst/>
            </a:prstGeom>
            <a:noFill/>
          </p:spPr>
          <p:txBody>
            <a:bodyPr wrap="none" lIns="0" tIns="0" rIns="0" bIns="0" rtlCol="0">
              <a:spAutoFit/>
            </a:bodyPr>
            <a:lstStyle/>
            <a:p>
              <a:pPr defTabSz="685775">
                <a:lnSpc>
                  <a:spcPct val="90000"/>
                </a:lnSpc>
                <a:spcAft>
                  <a:spcPts val="432"/>
                </a:spcAft>
              </a:pP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3108" y="2606570"/>
              <a:ext cx="279064"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1268" y="1986099"/>
              <a:ext cx="449122"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59083" y="2011997"/>
              <a:ext cx="18531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79273" y="2606568"/>
              <a:ext cx="523248" cy="124707"/>
            </a:xfrm>
            <a:prstGeom prst="rect">
              <a:avLst/>
            </a:prstGeom>
            <a:noFill/>
          </p:spPr>
          <p:txBody>
            <a:bodyPr wrap="none" lIns="0" tIns="0" rIns="0" bIns="0" rtlCol="0">
              <a:spAutoFit/>
            </a:bodyPr>
            <a:lstStyle/>
            <a:p>
              <a:pPr algn="ctr" defTabSz="685775">
                <a:lnSpc>
                  <a:spcPct val="90000"/>
                </a:lnSpc>
                <a:spcAft>
                  <a:spcPts val="432"/>
                </a:spcAft>
              </a:pPr>
              <a:r>
                <a:rPr lang="en-US" sz="66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9406636"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006260"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250340"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494422"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6875272" y="1234551"/>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endParaRPr lang="en-US" sz="1324">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1819839" y="1855015"/>
            <a:ext cx="3770206" cy="4801314"/>
          </a:xfrm>
          <a:prstGeom prst="rect">
            <a:avLst/>
          </a:prstGeom>
        </p:spPr>
        <p:txBody>
          <a:bodyPr wrap="square" lIns="134464" rIns="134464">
            <a:spAutoFit/>
          </a:bodyPr>
          <a:lstStyle/>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1227" y="1056757"/>
            <a:ext cx="8364141" cy="560785"/>
          </a:xfrm>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1971227"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1971227" y="5412062"/>
            <a:ext cx="8287373" cy="230832"/>
          </a:xfrm>
          <a:prstGeom prst="rect">
            <a:avLst/>
          </a:prstGeom>
          <a:noFill/>
        </p:spPr>
        <p:txBody>
          <a:bodyPr wrap="square" lIns="0" tIns="0" rIns="0" bIns="0" rtlCol="0">
            <a:spAutoFit/>
          </a:bodyPr>
          <a:lstStyle/>
          <a:p>
            <a:r>
              <a:rPr lang="en-US" sz="1500" i="1" spc="-53" dirty="0">
                <a:gradFill>
                  <a:gsLst>
                    <a:gs pos="2917">
                      <a:srgbClr val="C0C0C0"/>
                    </a:gs>
                    <a:gs pos="95000">
                      <a:srgbClr val="C0C0C0"/>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1971226" y="5580927"/>
            <a:ext cx="8482315" cy="738664"/>
          </a:xfrm>
          <a:prstGeom prst="rect">
            <a:avLst/>
          </a:prstGeom>
        </p:spPr>
        <p:txBody>
          <a:bodyPr wrap="square">
            <a:spAutoFit/>
          </a:bodyPr>
          <a:lstStyle/>
          <a:p>
            <a:pPr>
              <a:defRPr/>
            </a:pPr>
            <a:r>
              <a:rPr lang="en-US" sz="2100" dirty="0">
                <a:solidFill>
                  <a:srgbClr val="000000"/>
                </a:solidFill>
              </a:rPr>
              <a:t>Source: </a:t>
            </a:r>
            <a:r>
              <a:rPr lang="en-US" sz="2100" dirty="0">
                <a:solidFill>
                  <a:srgbClr val="000000"/>
                </a:solidFill>
                <a:hlinkClick r:id="rId3"/>
              </a:rPr>
              <a:t>https://docs.microsoft.com/en-us/azure/site-recovery/</a:t>
            </a:r>
            <a:r>
              <a:rPr lang="en-US" sz="2100" dirty="0">
                <a:solidFill>
                  <a:srgbClr val="000000"/>
                </a:solidFill>
              </a:rPr>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prstGeom prst="rect">
            <a:avLst/>
          </a:prstGeom>
        </p:spPr>
        <p:txBody>
          <a:bodyPr>
            <a:noAutofit/>
          </a:bodyPr>
          <a:lstStyle/>
          <a:p>
            <a:pPr marL="0" indent="0">
              <a:buNone/>
            </a:pPr>
            <a:r>
              <a:rPr lang="en-US" sz="1800" dirty="0"/>
              <a:t>Azure Backup</a:t>
            </a:r>
          </a:p>
          <a:p>
            <a:pPr lvl="1" indent="-321891"/>
            <a:r>
              <a:rPr lang="en-US" sz="1200" dirty="0"/>
              <a:t>Reliable, Simple, Efficient backup and restore (agent based)</a:t>
            </a:r>
          </a:p>
          <a:p>
            <a:pPr lvl="1" indent="-321891"/>
            <a:r>
              <a:rPr lang="en-US" sz="1200" dirty="0"/>
              <a:t>Use for Branch Office or Small Business</a:t>
            </a:r>
          </a:p>
          <a:p>
            <a:pPr lvl="1" indent="-321891"/>
            <a:r>
              <a:rPr lang="en-US" sz="1200" dirty="0"/>
              <a:t>Backup and restore files and folders</a:t>
            </a:r>
          </a:p>
          <a:p>
            <a:pPr lvl="1" indent="-321891"/>
            <a:r>
              <a:rPr lang="en-US" sz="1200" dirty="0"/>
              <a:t>No Central Management</a:t>
            </a:r>
          </a:p>
          <a:p>
            <a:pPr marL="0" indent="0">
              <a:buNone/>
            </a:pPr>
            <a:r>
              <a:rPr lang="en-US" sz="1800" dirty="0"/>
              <a:t>Azure Backup Server</a:t>
            </a:r>
          </a:p>
          <a:p>
            <a:pPr lvl="1" indent="-321891"/>
            <a:r>
              <a:rPr lang="en-US" sz="1200" dirty="0"/>
              <a:t>Disk (D2D), giving high RTOs for tier 1 workloads</a:t>
            </a:r>
          </a:p>
          <a:p>
            <a:pPr lvl="1" indent="-321891"/>
            <a:r>
              <a:rPr lang="en-US" sz="1200" dirty="0"/>
              <a:t>Azure (D2D2C) for long term retention</a:t>
            </a:r>
          </a:p>
          <a:p>
            <a:pPr lvl="1" indent="-321891"/>
            <a:r>
              <a:rPr lang="en-US" sz="1200" dirty="0"/>
              <a:t>Modern Backup Storage technology (MABS v2)</a:t>
            </a:r>
          </a:p>
          <a:p>
            <a:pPr lvl="1" indent="-321891"/>
            <a:r>
              <a:rPr lang="en-US" sz="1200" dirty="0"/>
              <a:t>VMware capabilities</a:t>
            </a:r>
          </a:p>
          <a:p>
            <a:pPr lvl="1" indent="-321891"/>
            <a:r>
              <a:rPr lang="en-US" sz="1200" dirty="0"/>
              <a:t>Application Consistency</a:t>
            </a:r>
            <a:br>
              <a:rPr lang="en-US" sz="1200" dirty="0"/>
            </a:br>
            <a:r>
              <a:rPr lang="en-US" sz="1200" dirty="0"/>
              <a:t>(SQL, Exchange, SharePoint)</a:t>
            </a:r>
          </a:p>
          <a:p>
            <a:pPr lvl="1" indent="-321891"/>
            <a:endParaRPr lang="en-US" sz="1200" dirty="0"/>
          </a:p>
          <a:p>
            <a:pPr lvl="1" indent="-321891"/>
            <a:r>
              <a:rPr lang="en-US" sz="1200" dirty="0"/>
              <a:t>No Tape Backup</a:t>
            </a:r>
          </a:p>
          <a:p>
            <a:pPr lvl="1" indent="-321891"/>
            <a:r>
              <a:rPr lang="en-US" sz="1200" dirty="0"/>
              <a:t>No Integration with System Center</a:t>
            </a:r>
          </a:p>
          <a:p>
            <a:pPr lvl="1" indent="-321891"/>
            <a:r>
              <a:rPr lang="en-US" sz="1200" dirty="0"/>
              <a:t>Requires Azure Subscription</a:t>
            </a:r>
          </a:p>
        </p:txBody>
      </p:sp>
      <p:sp>
        <p:nvSpPr>
          <p:cNvPr id="10" name="Content Placeholder 9"/>
          <p:cNvSpPr>
            <a:spLocks noGrp="1"/>
          </p:cNvSpPr>
          <p:nvPr>
            <p:ph sz="half" idx="2"/>
          </p:nvPr>
        </p:nvSpPr>
        <p:spPr/>
        <p:txBody>
          <a:bodyPr>
            <a:normAutofit fontScale="475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sp>
        <p:nvSpPr>
          <p:cNvPr id="2" name="Text Placeholder 1">
            <a:extLst>
              <a:ext uri="{FF2B5EF4-FFF2-40B4-BE49-F238E27FC236}">
                <a16:creationId xmlns:a16="http://schemas.microsoft.com/office/drawing/2014/main" id="{0D2F899A-2B69-40C4-BC84-EA39D14C41E9}"/>
              </a:ext>
            </a:extLst>
          </p:cNvPr>
          <p:cNvSpPr>
            <a:spLocks noGrp="1"/>
          </p:cNvSpPr>
          <p:nvPr>
            <p:ph type="body" sz="quarter" idx="10"/>
          </p:nvPr>
        </p:nvSpPr>
        <p:spPr/>
        <p:txBody>
          <a:bodyPr/>
          <a:lstStyle/>
          <a:p>
            <a:endParaRPr lang="en-US"/>
          </a:p>
        </p:txBody>
      </p:sp>
      <p:pic>
        <p:nvPicPr>
          <p:cNvPr id="11" name="Picture 10"/>
          <p:cNvPicPr>
            <a:picLocks noChangeAspect="1"/>
          </p:cNvPicPr>
          <p:nvPr/>
        </p:nvPicPr>
        <p:blipFill>
          <a:blip r:embed="rId3"/>
          <a:stretch>
            <a:fillRect/>
          </a:stretch>
        </p:blipFill>
        <p:spPr>
          <a:xfrm>
            <a:off x="3396169" y="3636276"/>
            <a:ext cx="2593259" cy="2390307"/>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5A1B-7E29-4914-A528-2FB8180BEA1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E3E62A3-7559-4638-AE49-2A7FCAAACEE1}"/>
              </a:ext>
            </a:extLst>
          </p:cNvPr>
          <p:cNvSpPr>
            <a:spLocks noGrp="1"/>
          </p:cNvSpPr>
          <p:nvPr>
            <p:ph type="body" sz="quarter" idx="11"/>
          </p:nvPr>
        </p:nvSpPr>
        <p:spPr/>
        <p:txBody>
          <a:bodyPr/>
          <a:lstStyle/>
          <a:p>
            <a:r>
              <a:rPr lang="en-US" sz="2000" b="1" dirty="0"/>
              <a:t>Additional Information:  SLA for Site Recovery 99.9%</a:t>
            </a:r>
          </a:p>
          <a:p>
            <a:r>
              <a:rPr lang="en-US" sz="2000" dirty="0"/>
              <a:t>"</a:t>
            </a:r>
            <a:r>
              <a:rPr lang="en-US" sz="2000" b="1" dirty="0"/>
              <a:t>Failover</a:t>
            </a:r>
            <a:r>
              <a:rPr lang="en-US" sz="2000" dirty="0"/>
              <a:t>" is the process of transferring control, either simulated or actual, of a Protected Instance from a primary site to a secondary site.</a:t>
            </a:r>
          </a:p>
          <a:p>
            <a:r>
              <a:rPr lang="en-US" sz="2000" dirty="0"/>
              <a:t>"</a:t>
            </a:r>
            <a:r>
              <a:rPr lang="en-US" sz="2000" b="1" dirty="0"/>
              <a:t>On-Premises-to-Azure Failover</a:t>
            </a:r>
            <a:r>
              <a:rPr lang="en-US" sz="20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000" dirty="0"/>
              <a:t>"</a:t>
            </a:r>
            <a:r>
              <a:rPr lang="en-US" sz="2000" b="1" dirty="0"/>
              <a:t>On-Premises-to-On-Premises Failover</a:t>
            </a:r>
            <a:r>
              <a:rPr lang="en-US" sz="2000" dirty="0"/>
              <a:t>" is the Failover of a Protected Instance from a non-Azure primary site to a non-Azure secondary site.</a:t>
            </a:r>
          </a:p>
          <a:p>
            <a:r>
              <a:rPr lang="en-US" sz="2000" dirty="0"/>
              <a:t>"</a:t>
            </a:r>
            <a:r>
              <a:rPr lang="en-US" sz="2000" b="1" dirty="0"/>
              <a:t>Protected Instance</a:t>
            </a:r>
            <a:r>
              <a:rPr lang="en-US" sz="20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
        <p:nvSpPr>
          <p:cNvPr id="5" name="Text Placeholder 4"/>
          <p:cNvSpPr>
            <a:spLocks noGrp="1"/>
          </p:cNvSpPr>
          <p:nvPr>
            <p:ph type="body" sz="quarter" idx="10"/>
          </p:nvPr>
        </p:nvSpPr>
        <p:spPr/>
        <p:txBody>
          <a:bodyPr/>
          <a:lstStyle/>
          <a:p>
            <a:endParaRPr lang="en-US" sz="1800" dirty="0"/>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824C8A-078B-4DCC-802C-37A00772831B}"/>
              </a:ext>
            </a:extLst>
          </p:cNvPr>
          <p:cNvSpPr>
            <a:spLocks noGrp="1"/>
          </p:cNvSpPr>
          <p:nvPr>
            <p:ph type="title"/>
          </p:nvPr>
        </p:nvSpPr>
        <p:spPr/>
        <p:txBody>
          <a:bodyPr/>
          <a:lstStyle/>
          <a:p>
            <a:endParaRPr lang="en-US"/>
          </a:p>
        </p:txBody>
      </p:sp>
      <p:sp>
        <p:nvSpPr>
          <p:cNvPr id="11" name="Text Placeholder 10">
            <a:extLst>
              <a:ext uri="{FF2B5EF4-FFF2-40B4-BE49-F238E27FC236}">
                <a16:creationId xmlns:a16="http://schemas.microsoft.com/office/drawing/2014/main" id="{1EA6B9A7-3FC1-45FE-9917-C890C4BCAF95}"/>
              </a:ext>
            </a:extLst>
          </p:cNvPr>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a:p>
            <a:endParaRPr lang="en-US" dirty="0"/>
          </a:p>
        </p:txBody>
      </p:sp>
      <p:sp>
        <p:nvSpPr>
          <p:cNvPr id="9" name="Text Placeholder 8">
            <a:extLst>
              <a:ext uri="{FF2B5EF4-FFF2-40B4-BE49-F238E27FC236}">
                <a16:creationId xmlns:a16="http://schemas.microsoft.com/office/drawing/2014/main" id="{1B9C0CB6-D9BE-49E1-947D-853279326F4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4289443074"/>
              </p:ext>
            </p:extLst>
          </p:nvPr>
        </p:nvGraphicFramePr>
        <p:xfrm>
          <a:off x="348251" y="2328161"/>
          <a:ext cx="5501390" cy="4224900"/>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with Practical Application – Brainstorming &amp; Labs</a:t>
                      </a:r>
                      <a:endParaRPr lang="en-US" sz="1800" b="1"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1100406035"/>
              </p:ext>
            </p:extLst>
          </p:nvPr>
        </p:nvGraphicFramePr>
        <p:xfrm>
          <a:off x="5923192" y="2343920"/>
          <a:ext cx="5858175" cy="3580428"/>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Whiteboarding</a:t>
                      </a:r>
                      <a:endParaRPr lang="en-US" sz="1800" b="1"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Architecting Real World Solutions – Whiteboarding</a:t>
                      </a:r>
                      <a:endParaRPr lang="en-US" sz="1800" b="1"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spTree>
    <p:extLst>
      <p:ext uri="{BB962C8B-B14F-4D97-AF65-F5344CB8AC3E}">
        <p14:creationId xmlns:p14="http://schemas.microsoft.com/office/powerpoint/2010/main" val="27386241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6797</Words>
  <Application>Microsoft Office PowerPoint</Application>
  <PresentationFormat>Widescreen</PresentationFormat>
  <Paragraphs>1060</Paragraphs>
  <Slides>62</Slides>
  <Notes>50</Notes>
  <HiddenSlides>1</HiddenSlides>
  <MMClips>2</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62</vt:i4>
      </vt:variant>
    </vt:vector>
  </HeadingPairs>
  <TitlesOfParts>
    <vt:vector size="83" baseType="lpstr">
      <vt:lpstr>Calibri</vt:lpstr>
      <vt:lpstr>Segoe UI</vt:lpstr>
      <vt:lpstr>Consolas</vt:lpstr>
      <vt:lpstr>Symbol</vt:lpstr>
      <vt:lpstr>Segoe UI Symbol</vt:lpstr>
      <vt:lpstr>Verdana</vt:lpstr>
      <vt:lpstr>Segoe UI Semibold</vt:lpstr>
      <vt:lpstr>Segoe UI Light</vt:lpstr>
      <vt:lpstr>ＭＳ Ｐゴシック</vt:lpstr>
      <vt:lpstr>Segoe Light</vt:lpstr>
      <vt:lpstr>Segoe UI Semilight</vt:lpstr>
      <vt:lpstr>Arial</vt:lpstr>
      <vt:lpstr>Mangal</vt:lpstr>
      <vt:lpstr>Segoe Semibold</vt:lpstr>
      <vt:lpstr>Wingdings</vt:lpstr>
      <vt:lpstr>Times New Roman</vt:lpstr>
      <vt:lpstr>Calibri Light</vt:lpstr>
      <vt:lpstr>Courier New</vt:lpstr>
      <vt:lpstr>GuruSkill</vt:lpstr>
      <vt:lpstr>NG_MOC_Core_ModuleNew2</vt:lpstr>
      <vt:lpstr>Office Theme</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Program Roadmap - So Far…Futures coming later </vt:lpstr>
      <vt:lpstr>Getting Started Labs https://docs.microsoft.com/en-us/azure/#get-started </vt:lpstr>
      <vt:lpstr>Make the most of the event…</vt:lpstr>
      <vt:lpstr>Voting: Show of Hands</vt:lpstr>
      <vt:lpstr>Voting: Show of Hands</vt:lpstr>
      <vt:lpstr>Voting: Show of Hands</vt:lpstr>
      <vt:lpstr>Following slides are NOT for the morning.  They are Making it real</vt:lpstr>
      <vt:lpstr>Good Afternoon!!!! Pause for program identification</vt:lpstr>
      <vt:lpstr>Program Roadmap</vt:lpstr>
      <vt:lpstr>Parking Lot  Speaker Panel</vt:lpstr>
      <vt:lpstr>AWS to Azure Services Comparison</vt:lpstr>
      <vt:lpstr>Azure Capacity Planning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Site Recovery</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StorSimple Supported workloads</vt:lpstr>
      <vt:lpstr>EXAM TIP!</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2018-05-15T19:14:10Z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